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6"/>
  </p:notes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Montserrat" charset="1" panose="00000500000000000000"/>
      <p:regular r:id="rId19"/>
    </p:embeddedFont>
    <p:embeddedFont>
      <p:font typeface="Heebo Light" charset="1" panose="0000040000000000000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notesMasters/notesMaster1.xml" Type="http://schemas.openxmlformats.org/officeDocument/2006/relationships/notesMaster"/><Relationship Id="rId17" Target="theme/theme2.xml" Type="http://schemas.openxmlformats.org/officeDocument/2006/relationships/theme"/><Relationship Id="rId18" Target="notesSlides/notesSlide1.xml" Type="http://schemas.openxmlformats.org/officeDocument/2006/relationships/note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notesSlides/notesSlide2.xml" Type="http://schemas.openxmlformats.org/officeDocument/2006/relationships/notesSlide"/><Relationship Id="rId22" Target="notesSlides/notesSlide3.xml" Type="http://schemas.openxmlformats.org/officeDocument/2006/relationships/notesSlide"/><Relationship Id="rId23" Target="notesSlides/notesSlide4.xml" Type="http://schemas.openxmlformats.org/officeDocument/2006/relationships/notesSlide"/><Relationship Id="rId24" Target="notesSlides/notesSlide5.xml" Type="http://schemas.openxmlformats.org/officeDocument/2006/relationships/notesSlide"/><Relationship Id="rId25" Target="notesSlides/notesSlide6.xml" Type="http://schemas.openxmlformats.org/officeDocument/2006/relationships/notesSlide"/><Relationship Id="rId26" Target="notesSlides/notesSlide7.xml" Type="http://schemas.openxmlformats.org/officeDocument/2006/relationships/notesSlide"/><Relationship Id="rId27" Target="notesSlides/notesSlide8.xml" Type="http://schemas.openxmlformats.org/officeDocument/2006/relationships/notesSlide"/><Relationship Id="rId28" Target="notesSlides/notesSlide9.xml" Type="http://schemas.openxmlformats.org/officeDocument/2006/relationships/notesSlide"/><Relationship Id="rId29" Target="notesSlides/notesSlide10.xml" Type="http://schemas.openxmlformats.org/officeDocument/2006/relationships/note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 Id="rId4"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 Id="rId4"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png" Type="http://schemas.openxmlformats.org/officeDocument/2006/relationships/image"/><Relationship Id="rId4" Target="../media/image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png" Type="http://schemas.openxmlformats.org/officeDocument/2006/relationships/image"/><Relationship Id="rId4" Target="../media/image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png" Type="http://schemas.openxmlformats.org/officeDocument/2006/relationships/image"/><Relationship Id="rId4"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png" Type="http://schemas.openxmlformats.org/officeDocument/2006/relationships/image"/><Relationship Id="rId4" Target="../media/image11.png" Type="http://schemas.openxmlformats.org/officeDocument/2006/relationships/image"/><Relationship Id="rId5" Target="../media/image12.png" Type="http://schemas.openxmlformats.org/officeDocument/2006/relationships/image"/><Relationship Id="rId6" Target="../media/image13.png" Type="http://schemas.openxmlformats.org/officeDocument/2006/relationships/image"/><Relationship Id="rId7" Target="../media/image1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png" Type="http://schemas.openxmlformats.org/officeDocument/2006/relationships/image"/><Relationship Id="rId4" Target="../media/image15.png" Type="http://schemas.openxmlformats.org/officeDocument/2006/relationships/image"/><Relationship Id="rId5" Target="../media/image1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D0A2C">
                <a:alpha val="74902"/>
              </a:srgbClr>
            </a:solidFill>
          </p:spPr>
        </p:sp>
      </p:grpSp>
      <p:sp>
        <p:nvSpPr>
          <p:cNvPr name="Freeform 5" id="5" descr="preencoded.png"/>
          <p:cNvSpPr/>
          <p:nvPr/>
        </p:nvSpPr>
        <p:spPr>
          <a:xfrm flipH="false" flipV="false" rot="0">
            <a:off x="0" y="0"/>
            <a:ext cx="6858000" cy="10288489"/>
          </a:xfrm>
          <a:custGeom>
            <a:avLst/>
            <a:gdLst/>
            <a:ahLst/>
            <a:cxnLst/>
            <a:rect r="r" b="b" t="t" l="l"/>
            <a:pathLst>
              <a:path h="10288489" w="6858000">
                <a:moveTo>
                  <a:pt x="0" y="0"/>
                </a:moveTo>
                <a:lnTo>
                  <a:pt x="6858000" y="0"/>
                </a:lnTo>
                <a:lnTo>
                  <a:pt x="6858000" y="10288489"/>
                </a:lnTo>
                <a:lnTo>
                  <a:pt x="0" y="10288489"/>
                </a:lnTo>
                <a:lnTo>
                  <a:pt x="0" y="0"/>
                </a:lnTo>
                <a:close/>
              </a:path>
            </a:pathLst>
          </a:custGeom>
          <a:blipFill>
            <a:blip r:embed="rId4"/>
            <a:stretch>
              <a:fillRect l="-7" t="0" r="-7" b="0"/>
            </a:stretch>
          </a:blipFill>
        </p:spPr>
      </p:sp>
      <p:sp>
        <p:nvSpPr>
          <p:cNvPr name="TextBox 6" id="6"/>
          <p:cNvSpPr txBox="true"/>
          <p:nvPr/>
        </p:nvSpPr>
        <p:spPr>
          <a:xfrm rot="0">
            <a:off x="7624316" y="573435"/>
            <a:ext cx="9897367" cy="2861519"/>
          </a:xfrm>
          <a:prstGeom prst="rect">
            <a:avLst/>
          </a:prstGeom>
        </p:spPr>
        <p:txBody>
          <a:bodyPr anchor="t" rtlCol="false" tIns="0" lIns="0" bIns="0" rIns="0">
            <a:spAutoFit/>
          </a:bodyPr>
          <a:lstStyle/>
          <a:p>
            <a:pPr algn="l">
              <a:lnSpc>
                <a:spcPts val="7375"/>
              </a:lnSpc>
            </a:pPr>
            <a:r>
              <a:rPr lang="en-US" sz="5937">
                <a:solidFill>
                  <a:srgbClr val="F2F0F4"/>
                </a:solidFill>
                <a:latin typeface="Montserrat"/>
                <a:ea typeface="Montserrat"/>
                <a:cs typeface="Montserrat"/>
                <a:sym typeface="Montserrat"/>
              </a:rPr>
              <a:t>Decentralized Dispute Resolution with GRULL Tokens</a:t>
            </a:r>
          </a:p>
        </p:txBody>
      </p:sp>
      <p:sp>
        <p:nvSpPr>
          <p:cNvPr name="TextBox 7" id="7"/>
          <p:cNvSpPr txBox="true"/>
          <p:nvPr/>
        </p:nvSpPr>
        <p:spPr>
          <a:xfrm rot="0">
            <a:off x="7624316" y="3696592"/>
            <a:ext cx="9897367" cy="1817637"/>
          </a:xfrm>
          <a:prstGeom prst="rect">
            <a:avLst/>
          </a:prstGeom>
        </p:spPr>
        <p:txBody>
          <a:bodyPr anchor="t" rtlCol="false" tIns="0" lIns="0" bIns="0" rIns="0">
            <a:spAutoFit/>
          </a:bodyPr>
          <a:lstStyle/>
          <a:p>
            <a:pPr algn="l">
              <a:lnSpc>
                <a:spcPts val="2749"/>
              </a:lnSpc>
            </a:pPr>
            <a:r>
              <a:rPr lang="en-US" sz="1687">
                <a:solidFill>
                  <a:srgbClr val="DCD7E5"/>
                </a:solidFill>
                <a:latin typeface="Heebo Light"/>
                <a:ea typeface="Heebo Light"/>
                <a:cs typeface="Heebo Light"/>
                <a:sym typeface="Heebo Light"/>
              </a:rPr>
              <a:t>This innovative system leverages the power of blockchain technology and GRULL tokens to create a secure and transparent platform for decentralized dispute resolution. By utilizing GRULL tokens for juror selection and staking, the system ensures fair and impartial judgments while mitigating the risks of traditional dispute resolution methods. This approach fosters trust and accountability within the ecosystem, providing a more efficient and equitable process for all participants.</a:t>
            </a:r>
          </a:p>
        </p:txBody>
      </p:sp>
      <p:sp>
        <p:nvSpPr>
          <p:cNvPr name="Freeform 8" id="8" descr="preencoded.png"/>
          <p:cNvSpPr/>
          <p:nvPr/>
        </p:nvSpPr>
        <p:spPr>
          <a:xfrm flipH="false" flipV="false" rot="0">
            <a:off x="7624316" y="5760541"/>
            <a:ext cx="5104210" cy="3925938"/>
          </a:xfrm>
          <a:custGeom>
            <a:avLst/>
            <a:gdLst/>
            <a:ahLst/>
            <a:cxnLst/>
            <a:rect r="r" b="b" t="t" l="l"/>
            <a:pathLst>
              <a:path h="3925938" w="5104210">
                <a:moveTo>
                  <a:pt x="0" y="0"/>
                </a:moveTo>
                <a:lnTo>
                  <a:pt x="5104210" y="0"/>
                </a:lnTo>
                <a:lnTo>
                  <a:pt x="5104210" y="3925938"/>
                </a:lnTo>
                <a:lnTo>
                  <a:pt x="0" y="3925938"/>
                </a:lnTo>
                <a:lnTo>
                  <a:pt x="0" y="0"/>
                </a:lnTo>
                <a:close/>
              </a:path>
            </a:pathLst>
          </a:custGeom>
          <a:blipFill>
            <a:blip r:embed="rId5"/>
            <a:stretch>
              <a:fillRect l="-32" t="0" r="-32"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D0A2C">
                <a:alpha val="74902"/>
              </a:srgbClr>
            </a:solidFill>
          </p:spPr>
        </p:sp>
      </p:grpSp>
      <p:sp>
        <p:nvSpPr>
          <p:cNvPr name="TextBox 5" id="5"/>
          <p:cNvSpPr txBox="true"/>
          <p:nvPr/>
        </p:nvSpPr>
        <p:spPr>
          <a:xfrm rot="0">
            <a:off x="992238" y="1485305"/>
            <a:ext cx="7088237" cy="924074"/>
          </a:xfrm>
          <a:prstGeom prst="rect">
            <a:avLst/>
          </a:prstGeom>
        </p:spPr>
        <p:txBody>
          <a:bodyPr anchor="t" rtlCol="false" tIns="0" lIns="0" bIns="0" rIns="0">
            <a:spAutoFit/>
          </a:bodyPr>
          <a:lstStyle/>
          <a:p>
            <a:pPr algn="l">
              <a:lnSpc>
                <a:spcPts val="6937"/>
              </a:lnSpc>
            </a:pPr>
            <a:r>
              <a:rPr lang="en-US" sz="5562">
                <a:solidFill>
                  <a:srgbClr val="F2F0F4"/>
                </a:solidFill>
                <a:latin typeface="Montserrat"/>
                <a:ea typeface="Montserrat"/>
                <a:cs typeface="Montserrat"/>
                <a:sym typeface="Montserrat"/>
              </a:rPr>
              <a:t>Conclusion</a:t>
            </a:r>
          </a:p>
        </p:txBody>
      </p:sp>
      <p:sp>
        <p:nvSpPr>
          <p:cNvPr name="TextBox 6" id="6"/>
          <p:cNvSpPr txBox="true"/>
          <p:nvPr/>
        </p:nvSpPr>
        <p:spPr>
          <a:xfrm rot="0">
            <a:off x="992238" y="2890689"/>
            <a:ext cx="16303526" cy="2353866"/>
          </a:xfrm>
          <a:prstGeom prst="rect">
            <a:avLst/>
          </a:prstGeom>
        </p:spPr>
        <p:txBody>
          <a:bodyPr anchor="t" rtlCol="false" tIns="0" lIns="0" bIns="0" rIns="0">
            <a:spAutoFit/>
          </a:bodyPr>
          <a:lstStyle/>
          <a:p>
            <a:pPr algn="l">
              <a:lnSpc>
                <a:spcPts val="3562"/>
              </a:lnSpc>
            </a:pPr>
            <a:r>
              <a:rPr lang="en-US" sz="2187">
                <a:solidFill>
                  <a:srgbClr val="DCD7E5"/>
                </a:solidFill>
                <a:latin typeface="Heebo Light"/>
                <a:ea typeface="Heebo Light"/>
                <a:cs typeface="Heebo Light"/>
                <a:sym typeface="Heebo Light"/>
              </a:rPr>
              <a:t>The GRULL token-based decentralized dispute resolution system offers a novel approach to resolving disputes fairly and securely. By addressing key challenges like juror selection, fairness, and Sybil attacks through innovative solutions such as dynamic token pricing, weighted random selection, randomized juror pools, and robust incentive mechanisms, this system fosters trust, transparency, and accountability within the decentralized ecosystem. This groundbreaking approach promises to revolutionize dispute resolution, providing a more efficient, equitable, and secure platform for all participants.</a:t>
            </a:r>
          </a:p>
        </p:txBody>
      </p:sp>
      <p:grpSp>
        <p:nvGrpSpPr>
          <p:cNvPr name="Group 7" id="7"/>
          <p:cNvGrpSpPr/>
          <p:nvPr/>
        </p:nvGrpSpPr>
        <p:grpSpPr>
          <a:xfrm rot="0">
            <a:off x="987475" y="5877669"/>
            <a:ext cx="647402" cy="647402"/>
            <a:chOff x="0" y="0"/>
            <a:chExt cx="863203" cy="863203"/>
          </a:xfrm>
        </p:grpSpPr>
        <p:sp>
          <p:nvSpPr>
            <p:cNvPr name="Freeform 8" id="8"/>
            <p:cNvSpPr/>
            <p:nvPr/>
          </p:nvSpPr>
          <p:spPr>
            <a:xfrm flipH="false" flipV="false" rot="0">
              <a:off x="6350" y="6350"/>
              <a:ext cx="850519" cy="850519"/>
            </a:xfrm>
            <a:custGeom>
              <a:avLst/>
              <a:gdLst/>
              <a:ahLst/>
              <a:cxnLst/>
              <a:rect r="r" b="b" t="t" l="l"/>
              <a:pathLst>
                <a:path h="850519" w="850519">
                  <a:moveTo>
                    <a:pt x="0" y="158750"/>
                  </a:moveTo>
                  <a:cubicBezTo>
                    <a:pt x="0" y="71120"/>
                    <a:pt x="71120" y="0"/>
                    <a:pt x="158750" y="0"/>
                  </a:cubicBezTo>
                  <a:lnTo>
                    <a:pt x="691769" y="0"/>
                  </a:lnTo>
                  <a:cubicBezTo>
                    <a:pt x="779399" y="0"/>
                    <a:pt x="850519" y="71120"/>
                    <a:pt x="850519" y="158750"/>
                  </a:cubicBezTo>
                  <a:lnTo>
                    <a:pt x="850519" y="691769"/>
                  </a:lnTo>
                  <a:cubicBezTo>
                    <a:pt x="850519" y="779399"/>
                    <a:pt x="779399" y="850519"/>
                    <a:pt x="691769" y="850519"/>
                  </a:cubicBezTo>
                  <a:lnTo>
                    <a:pt x="158750" y="850519"/>
                  </a:lnTo>
                  <a:cubicBezTo>
                    <a:pt x="71120" y="850519"/>
                    <a:pt x="0" y="779399"/>
                    <a:pt x="0" y="691769"/>
                  </a:cubicBezTo>
                  <a:close/>
                </a:path>
              </a:pathLst>
            </a:custGeom>
            <a:solidFill>
              <a:srgbClr val="31136C"/>
            </a:solidFill>
          </p:spPr>
        </p:sp>
        <p:sp>
          <p:nvSpPr>
            <p:cNvPr name="Freeform 9" id="9"/>
            <p:cNvSpPr/>
            <p:nvPr/>
          </p:nvSpPr>
          <p:spPr>
            <a:xfrm flipH="false" flipV="false" rot="0">
              <a:off x="0" y="0"/>
              <a:ext cx="863219" cy="863219"/>
            </a:xfrm>
            <a:custGeom>
              <a:avLst/>
              <a:gdLst/>
              <a:ahLst/>
              <a:cxnLst/>
              <a:rect r="r" b="b" t="t" l="l"/>
              <a:pathLst>
                <a:path h="863219" w="863219">
                  <a:moveTo>
                    <a:pt x="0" y="165100"/>
                  </a:moveTo>
                  <a:cubicBezTo>
                    <a:pt x="0" y="73914"/>
                    <a:pt x="73914" y="0"/>
                    <a:pt x="165100" y="0"/>
                  </a:cubicBezTo>
                  <a:lnTo>
                    <a:pt x="698119" y="0"/>
                  </a:lnTo>
                  <a:lnTo>
                    <a:pt x="698119" y="6350"/>
                  </a:lnTo>
                  <a:lnTo>
                    <a:pt x="698119" y="0"/>
                  </a:lnTo>
                  <a:lnTo>
                    <a:pt x="698119" y="6350"/>
                  </a:lnTo>
                  <a:lnTo>
                    <a:pt x="698119" y="0"/>
                  </a:lnTo>
                  <a:cubicBezTo>
                    <a:pt x="789305" y="0"/>
                    <a:pt x="863219" y="73914"/>
                    <a:pt x="863219" y="165100"/>
                  </a:cubicBezTo>
                  <a:lnTo>
                    <a:pt x="856869" y="165100"/>
                  </a:lnTo>
                  <a:lnTo>
                    <a:pt x="863219" y="165100"/>
                  </a:lnTo>
                  <a:lnTo>
                    <a:pt x="863219" y="698119"/>
                  </a:lnTo>
                  <a:lnTo>
                    <a:pt x="856869" y="698119"/>
                  </a:lnTo>
                  <a:lnTo>
                    <a:pt x="863219" y="698119"/>
                  </a:lnTo>
                  <a:cubicBezTo>
                    <a:pt x="863219" y="789305"/>
                    <a:pt x="789305" y="863219"/>
                    <a:pt x="698119" y="863219"/>
                  </a:cubicBezTo>
                  <a:lnTo>
                    <a:pt x="698119" y="856869"/>
                  </a:lnTo>
                  <a:lnTo>
                    <a:pt x="698119" y="863219"/>
                  </a:lnTo>
                  <a:lnTo>
                    <a:pt x="165100" y="863219"/>
                  </a:lnTo>
                  <a:lnTo>
                    <a:pt x="165100" y="856869"/>
                  </a:lnTo>
                  <a:lnTo>
                    <a:pt x="165100" y="863219"/>
                  </a:lnTo>
                  <a:cubicBezTo>
                    <a:pt x="73914" y="863219"/>
                    <a:pt x="0" y="789305"/>
                    <a:pt x="0" y="698119"/>
                  </a:cubicBezTo>
                  <a:lnTo>
                    <a:pt x="0" y="165100"/>
                  </a:lnTo>
                  <a:lnTo>
                    <a:pt x="6350" y="165100"/>
                  </a:lnTo>
                  <a:lnTo>
                    <a:pt x="0" y="165100"/>
                  </a:lnTo>
                  <a:moveTo>
                    <a:pt x="12700" y="165100"/>
                  </a:moveTo>
                  <a:lnTo>
                    <a:pt x="12700" y="698119"/>
                  </a:lnTo>
                  <a:lnTo>
                    <a:pt x="6350" y="698119"/>
                  </a:lnTo>
                  <a:lnTo>
                    <a:pt x="12700" y="698119"/>
                  </a:lnTo>
                  <a:cubicBezTo>
                    <a:pt x="12700" y="782320"/>
                    <a:pt x="80899" y="850519"/>
                    <a:pt x="165100" y="850519"/>
                  </a:cubicBezTo>
                  <a:lnTo>
                    <a:pt x="698119" y="850519"/>
                  </a:lnTo>
                  <a:cubicBezTo>
                    <a:pt x="782320" y="850519"/>
                    <a:pt x="850519" y="782320"/>
                    <a:pt x="850519" y="698119"/>
                  </a:cubicBezTo>
                  <a:lnTo>
                    <a:pt x="850519" y="165100"/>
                  </a:lnTo>
                  <a:cubicBezTo>
                    <a:pt x="850519" y="80899"/>
                    <a:pt x="782320" y="12700"/>
                    <a:pt x="698119" y="12700"/>
                  </a:cubicBezTo>
                  <a:lnTo>
                    <a:pt x="165100" y="12700"/>
                  </a:lnTo>
                  <a:lnTo>
                    <a:pt x="165100" y="6350"/>
                  </a:lnTo>
                  <a:lnTo>
                    <a:pt x="165100" y="12700"/>
                  </a:lnTo>
                  <a:cubicBezTo>
                    <a:pt x="80899" y="12700"/>
                    <a:pt x="12700" y="80899"/>
                    <a:pt x="12700" y="165100"/>
                  </a:cubicBezTo>
                  <a:close/>
                </a:path>
              </a:pathLst>
            </a:custGeom>
            <a:solidFill>
              <a:srgbClr val="4A2C85"/>
            </a:solidFill>
          </p:spPr>
        </p:sp>
      </p:grpSp>
      <p:sp>
        <p:nvSpPr>
          <p:cNvPr name="TextBox 10" id="10"/>
          <p:cNvSpPr txBox="true"/>
          <p:nvPr/>
        </p:nvSpPr>
        <p:spPr>
          <a:xfrm rot="0">
            <a:off x="1234380" y="6055370"/>
            <a:ext cx="153591" cy="358676"/>
          </a:xfrm>
          <a:prstGeom prst="rect">
            <a:avLst/>
          </a:prstGeom>
        </p:spPr>
        <p:txBody>
          <a:bodyPr anchor="t" rtlCol="false" tIns="0" lIns="0" bIns="0" rIns="0">
            <a:spAutoFit/>
          </a:bodyPr>
          <a:lstStyle/>
          <a:p>
            <a:pPr algn="ctr">
              <a:lnSpc>
                <a:spcPts val="3312"/>
              </a:lnSpc>
            </a:pPr>
            <a:r>
              <a:rPr lang="en-US" sz="3312">
                <a:solidFill>
                  <a:srgbClr val="DCD7E5"/>
                </a:solidFill>
                <a:latin typeface="Montserrat"/>
                <a:ea typeface="Montserrat"/>
                <a:cs typeface="Montserrat"/>
                <a:sym typeface="Montserrat"/>
              </a:rPr>
              <a:t>1</a:t>
            </a:r>
          </a:p>
        </p:txBody>
      </p:sp>
      <p:sp>
        <p:nvSpPr>
          <p:cNvPr name="TextBox 11" id="11"/>
          <p:cNvSpPr txBox="true"/>
          <p:nvPr/>
        </p:nvSpPr>
        <p:spPr>
          <a:xfrm rot="0">
            <a:off x="1913632" y="5863381"/>
            <a:ext cx="3544044" cy="461962"/>
          </a:xfrm>
          <a:prstGeom prst="rect">
            <a:avLst/>
          </a:prstGeom>
        </p:spPr>
        <p:txBody>
          <a:bodyPr anchor="t" rtlCol="false" tIns="0" lIns="0" bIns="0" rIns="0">
            <a:spAutoFit/>
          </a:bodyPr>
          <a:lstStyle/>
          <a:p>
            <a:pPr algn="l">
              <a:lnSpc>
                <a:spcPts val="3437"/>
              </a:lnSpc>
            </a:pPr>
            <a:r>
              <a:rPr lang="en-US" sz="2750">
                <a:solidFill>
                  <a:srgbClr val="DCD7E5"/>
                </a:solidFill>
                <a:latin typeface="Montserrat"/>
                <a:ea typeface="Montserrat"/>
                <a:cs typeface="Montserrat"/>
                <a:sym typeface="Montserrat"/>
              </a:rPr>
              <a:t>Transparency</a:t>
            </a:r>
          </a:p>
        </p:txBody>
      </p:sp>
      <p:sp>
        <p:nvSpPr>
          <p:cNvPr name="TextBox 12" id="12"/>
          <p:cNvSpPr txBox="true"/>
          <p:nvPr/>
        </p:nvSpPr>
        <p:spPr>
          <a:xfrm rot="0">
            <a:off x="1913632" y="6409730"/>
            <a:ext cx="4324052" cy="1900237"/>
          </a:xfrm>
          <a:prstGeom prst="rect">
            <a:avLst/>
          </a:prstGeom>
        </p:spPr>
        <p:txBody>
          <a:bodyPr anchor="t" rtlCol="false" tIns="0" lIns="0" bIns="0" rIns="0">
            <a:spAutoFit/>
          </a:bodyPr>
          <a:lstStyle/>
          <a:p>
            <a:pPr algn="l">
              <a:lnSpc>
                <a:spcPts val="3562"/>
              </a:lnSpc>
            </a:pPr>
            <a:r>
              <a:rPr lang="en-US" sz="2187">
                <a:solidFill>
                  <a:srgbClr val="DCD7E5"/>
                </a:solidFill>
                <a:latin typeface="Heebo Light"/>
                <a:ea typeface="Heebo Light"/>
                <a:cs typeface="Heebo Light"/>
                <a:sym typeface="Heebo Light"/>
              </a:rPr>
              <a:t>All transactions and voting records are immutably stored on the blockchain, ensuring complete transparency and auditability.</a:t>
            </a:r>
          </a:p>
        </p:txBody>
      </p:sp>
      <p:grpSp>
        <p:nvGrpSpPr>
          <p:cNvPr name="Group 13" id="13"/>
          <p:cNvGrpSpPr/>
          <p:nvPr/>
        </p:nvGrpSpPr>
        <p:grpSpPr>
          <a:xfrm rot="0">
            <a:off x="6516440" y="5877669"/>
            <a:ext cx="647403" cy="647402"/>
            <a:chOff x="0" y="0"/>
            <a:chExt cx="863203" cy="863203"/>
          </a:xfrm>
        </p:grpSpPr>
        <p:sp>
          <p:nvSpPr>
            <p:cNvPr name="Freeform 14" id="14"/>
            <p:cNvSpPr/>
            <p:nvPr/>
          </p:nvSpPr>
          <p:spPr>
            <a:xfrm flipH="false" flipV="false" rot="0">
              <a:off x="6350" y="6350"/>
              <a:ext cx="850519" cy="850519"/>
            </a:xfrm>
            <a:custGeom>
              <a:avLst/>
              <a:gdLst/>
              <a:ahLst/>
              <a:cxnLst/>
              <a:rect r="r" b="b" t="t" l="l"/>
              <a:pathLst>
                <a:path h="850519" w="850519">
                  <a:moveTo>
                    <a:pt x="0" y="158750"/>
                  </a:moveTo>
                  <a:cubicBezTo>
                    <a:pt x="0" y="71120"/>
                    <a:pt x="71120" y="0"/>
                    <a:pt x="158750" y="0"/>
                  </a:cubicBezTo>
                  <a:lnTo>
                    <a:pt x="691769" y="0"/>
                  </a:lnTo>
                  <a:cubicBezTo>
                    <a:pt x="779399" y="0"/>
                    <a:pt x="850519" y="71120"/>
                    <a:pt x="850519" y="158750"/>
                  </a:cubicBezTo>
                  <a:lnTo>
                    <a:pt x="850519" y="691769"/>
                  </a:lnTo>
                  <a:cubicBezTo>
                    <a:pt x="850519" y="779399"/>
                    <a:pt x="779399" y="850519"/>
                    <a:pt x="691769" y="850519"/>
                  </a:cubicBezTo>
                  <a:lnTo>
                    <a:pt x="158750" y="850519"/>
                  </a:lnTo>
                  <a:cubicBezTo>
                    <a:pt x="71120" y="850519"/>
                    <a:pt x="0" y="779399"/>
                    <a:pt x="0" y="691769"/>
                  </a:cubicBezTo>
                  <a:close/>
                </a:path>
              </a:pathLst>
            </a:custGeom>
            <a:solidFill>
              <a:srgbClr val="31136C"/>
            </a:solidFill>
          </p:spPr>
        </p:sp>
        <p:sp>
          <p:nvSpPr>
            <p:cNvPr name="Freeform 15" id="15"/>
            <p:cNvSpPr/>
            <p:nvPr/>
          </p:nvSpPr>
          <p:spPr>
            <a:xfrm flipH="false" flipV="false" rot="0">
              <a:off x="0" y="0"/>
              <a:ext cx="863219" cy="863219"/>
            </a:xfrm>
            <a:custGeom>
              <a:avLst/>
              <a:gdLst/>
              <a:ahLst/>
              <a:cxnLst/>
              <a:rect r="r" b="b" t="t" l="l"/>
              <a:pathLst>
                <a:path h="863219" w="863219">
                  <a:moveTo>
                    <a:pt x="0" y="165100"/>
                  </a:moveTo>
                  <a:cubicBezTo>
                    <a:pt x="0" y="73914"/>
                    <a:pt x="73914" y="0"/>
                    <a:pt x="165100" y="0"/>
                  </a:cubicBezTo>
                  <a:lnTo>
                    <a:pt x="698119" y="0"/>
                  </a:lnTo>
                  <a:lnTo>
                    <a:pt x="698119" y="6350"/>
                  </a:lnTo>
                  <a:lnTo>
                    <a:pt x="698119" y="0"/>
                  </a:lnTo>
                  <a:lnTo>
                    <a:pt x="698119" y="6350"/>
                  </a:lnTo>
                  <a:lnTo>
                    <a:pt x="698119" y="0"/>
                  </a:lnTo>
                  <a:cubicBezTo>
                    <a:pt x="789305" y="0"/>
                    <a:pt x="863219" y="73914"/>
                    <a:pt x="863219" y="165100"/>
                  </a:cubicBezTo>
                  <a:lnTo>
                    <a:pt x="856869" y="165100"/>
                  </a:lnTo>
                  <a:lnTo>
                    <a:pt x="863219" y="165100"/>
                  </a:lnTo>
                  <a:lnTo>
                    <a:pt x="863219" y="698119"/>
                  </a:lnTo>
                  <a:lnTo>
                    <a:pt x="856869" y="698119"/>
                  </a:lnTo>
                  <a:lnTo>
                    <a:pt x="863219" y="698119"/>
                  </a:lnTo>
                  <a:cubicBezTo>
                    <a:pt x="863219" y="789305"/>
                    <a:pt x="789305" y="863219"/>
                    <a:pt x="698119" y="863219"/>
                  </a:cubicBezTo>
                  <a:lnTo>
                    <a:pt x="698119" y="856869"/>
                  </a:lnTo>
                  <a:lnTo>
                    <a:pt x="698119" y="863219"/>
                  </a:lnTo>
                  <a:lnTo>
                    <a:pt x="165100" y="863219"/>
                  </a:lnTo>
                  <a:lnTo>
                    <a:pt x="165100" y="856869"/>
                  </a:lnTo>
                  <a:lnTo>
                    <a:pt x="165100" y="863219"/>
                  </a:lnTo>
                  <a:cubicBezTo>
                    <a:pt x="73914" y="863219"/>
                    <a:pt x="0" y="789305"/>
                    <a:pt x="0" y="698119"/>
                  </a:cubicBezTo>
                  <a:lnTo>
                    <a:pt x="0" y="165100"/>
                  </a:lnTo>
                  <a:lnTo>
                    <a:pt x="6350" y="165100"/>
                  </a:lnTo>
                  <a:lnTo>
                    <a:pt x="0" y="165100"/>
                  </a:lnTo>
                  <a:moveTo>
                    <a:pt x="12700" y="165100"/>
                  </a:moveTo>
                  <a:lnTo>
                    <a:pt x="12700" y="698119"/>
                  </a:lnTo>
                  <a:lnTo>
                    <a:pt x="6350" y="698119"/>
                  </a:lnTo>
                  <a:lnTo>
                    <a:pt x="12700" y="698119"/>
                  </a:lnTo>
                  <a:cubicBezTo>
                    <a:pt x="12700" y="782320"/>
                    <a:pt x="80899" y="850519"/>
                    <a:pt x="165100" y="850519"/>
                  </a:cubicBezTo>
                  <a:lnTo>
                    <a:pt x="698119" y="850519"/>
                  </a:lnTo>
                  <a:cubicBezTo>
                    <a:pt x="782320" y="850519"/>
                    <a:pt x="850519" y="782320"/>
                    <a:pt x="850519" y="698119"/>
                  </a:cubicBezTo>
                  <a:lnTo>
                    <a:pt x="850519" y="165100"/>
                  </a:lnTo>
                  <a:cubicBezTo>
                    <a:pt x="850519" y="80899"/>
                    <a:pt x="782320" y="12700"/>
                    <a:pt x="698119" y="12700"/>
                  </a:cubicBezTo>
                  <a:lnTo>
                    <a:pt x="165100" y="12700"/>
                  </a:lnTo>
                  <a:lnTo>
                    <a:pt x="165100" y="6350"/>
                  </a:lnTo>
                  <a:lnTo>
                    <a:pt x="165100" y="12700"/>
                  </a:lnTo>
                  <a:cubicBezTo>
                    <a:pt x="80899" y="12700"/>
                    <a:pt x="12700" y="80899"/>
                    <a:pt x="12700" y="165100"/>
                  </a:cubicBezTo>
                  <a:close/>
                </a:path>
              </a:pathLst>
            </a:custGeom>
            <a:solidFill>
              <a:srgbClr val="4A2C85"/>
            </a:solidFill>
          </p:spPr>
        </p:sp>
      </p:grpSp>
      <p:sp>
        <p:nvSpPr>
          <p:cNvPr name="TextBox 16" id="16"/>
          <p:cNvSpPr txBox="true"/>
          <p:nvPr/>
        </p:nvSpPr>
        <p:spPr>
          <a:xfrm rot="0">
            <a:off x="6719292" y="6055370"/>
            <a:ext cx="241547" cy="358676"/>
          </a:xfrm>
          <a:prstGeom prst="rect">
            <a:avLst/>
          </a:prstGeom>
        </p:spPr>
        <p:txBody>
          <a:bodyPr anchor="t" rtlCol="false" tIns="0" lIns="0" bIns="0" rIns="0">
            <a:spAutoFit/>
          </a:bodyPr>
          <a:lstStyle/>
          <a:p>
            <a:pPr algn="ctr">
              <a:lnSpc>
                <a:spcPts val="3312"/>
              </a:lnSpc>
            </a:pPr>
            <a:r>
              <a:rPr lang="en-US" sz="3312">
                <a:solidFill>
                  <a:srgbClr val="DCD7E5"/>
                </a:solidFill>
                <a:latin typeface="Montserrat"/>
                <a:ea typeface="Montserrat"/>
                <a:cs typeface="Montserrat"/>
                <a:sym typeface="Montserrat"/>
              </a:rPr>
              <a:t>2</a:t>
            </a:r>
          </a:p>
        </p:txBody>
      </p:sp>
      <p:sp>
        <p:nvSpPr>
          <p:cNvPr name="TextBox 17" id="17"/>
          <p:cNvSpPr txBox="true"/>
          <p:nvPr/>
        </p:nvSpPr>
        <p:spPr>
          <a:xfrm rot="0">
            <a:off x="7442598" y="5863381"/>
            <a:ext cx="3544044" cy="461962"/>
          </a:xfrm>
          <a:prstGeom prst="rect">
            <a:avLst/>
          </a:prstGeom>
        </p:spPr>
        <p:txBody>
          <a:bodyPr anchor="t" rtlCol="false" tIns="0" lIns="0" bIns="0" rIns="0">
            <a:spAutoFit/>
          </a:bodyPr>
          <a:lstStyle/>
          <a:p>
            <a:pPr algn="l">
              <a:lnSpc>
                <a:spcPts val="3437"/>
              </a:lnSpc>
            </a:pPr>
            <a:r>
              <a:rPr lang="en-US" sz="2750">
                <a:solidFill>
                  <a:srgbClr val="DCD7E5"/>
                </a:solidFill>
                <a:latin typeface="Montserrat"/>
                <a:ea typeface="Montserrat"/>
                <a:cs typeface="Montserrat"/>
                <a:sym typeface="Montserrat"/>
              </a:rPr>
              <a:t>Efficiency</a:t>
            </a:r>
          </a:p>
        </p:txBody>
      </p:sp>
      <p:sp>
        <p:nvSpPr>
          <p:cNvPr name="TextBox 18" id="18"/>
          <p:cNvSpPr txBox="true"/>
          <p:nvPr/>
        </p:nvSpPr>
        <p:spPr>
          <a:xfrm rot="0">
            <a:off x="7442598" y="6409730"/>
            <a:ext cx="4324052" cy="2353866"/>
          </a:xfrm>
          <a:prstGeom prst="rect">
            <a:avLst/>
          </a:prstGeom>
        </p:spPr>
        <p:txBody>
          <a:bodyPr anchor="t" rtlCol="false" tIns="0" lIns="0" bIns="0" rIns="0">
            <a:spAutoFit/>
          </a:bodyPr>
          <a:lstStyle/>
          <a:p>
            <a:pPr algn="l">
              <a:lnSpc>
                <a:spcPts val="3562"/>
              </a:lnSpc>
            </a:pPr>
            <a:r>
              <a:rPr lang="en-US" sz="2187">
                <a:solidFill>
                  <a:srgbClr val="DCD7E5"/>
                </a:solidFill>
                <a:latin typeface="Heebo Light"/>
                <a:ea typeface="Heebo Light"/>
                <a:cs typeface="Heebo Light"/>
                <a:sym typeface="Heebo Light"/>
              </a:rPr>
              <a:t>Automated processes and smart contracts streamline dispute resolution, significantly reducing time and costs compared to traditional methods.</a:t>
            </a:r>
          </a:p>
        </p:txBody>
      </p:sp>
      <p:grpSp>
        <p:nvGrpSpPr>
          <p:cNvPr name="Group 19" id="19"/>
          <p:cNvGrpSpPr/>
          <p:nvPr/>
        </p:nvGrpSpPr>
        <p:grpSpPr>
          <a:xfrm rot="0">
            <a:off x="12045404" y="5877669"/>
            <a:ext cx="647402" cy="647402"/>
            <a:chOff x="0" y="0"/>
            <a:chExt cx="863203" cy="863203"/>
          </a:xfrm>
        </p:grpSpPr>
        <p:sp>
          <p:nvSpPr>
            <p:cNvPr name="Freeform 20" id="20"/>
            <p:cNvSpPr/>
            <p:nvPr/>
          </p:nvSpPr>
          <p:spPr>
            <a:xfrm flipH="false" flipV="false" rot="0">
              <a:off x="6350" y="6350"/>
              <a:ext cx="850519" cy="850519"/>
            </a:xfrm>
            <a:custGeom>
              <a:avLst/>
              <a:gdLst/>
              <a:ahLst/>
              <a:cxnLst/>
              <a:rect r="r" b="b" t="t" l="l"/>
              <a:pathLst>
                <a:path h="850519" w="850519">
                  <a:moveTo>
                    <a:pt x="0" y="158750"/>
                  </a:moveTo>
                  <a:cubicBezTo>
                    <a:pt x="0" y="71120"/>
                    <a:pt x="71120" y="0"/>
                    <a:pt x="158750" y="0"/>
                  </a:cubicBezTo>
                  <a:lnTo>
                    <a:pt x="691769" y="0"/>
                  </a:lnTo>
                  <a:cubicBezTo>
                    <a:pt x="779399" y="0"/>
                    <a:pt x="850519" y="71120"/>
                    <a:pt x="850519" y="158750"/>
                  </a:cubicBezTo>
                  <a:lnTo>
                    <a:pt x="850519" y="691769"/>
                  </a:lnTo>
                  <a:cubicBezTo>
                    <a:pt x="850519" y="779399"/>
                    <a:pt x="779399" y="850519"/>
                    <a:pt x="691769" y="850519"/>
                  </a:cubicBezTo>
                  <a:lnTo>
                    <a:pt x="158750" y="850519"/>
                  </a:lnTo>
                  <a:cubicBezTo>
                    <a:pt x="71120" y="850519"/>
                    <a:pt x="0" y="779399"/>
                    <a:pt x="0" y="691769"/>
                  </a:cubicBezTo>
                  <a:close/>
                </a:path>
              </a:pathLst>
            </a:custGeom>
            <a:solidFill>
              <a:srgbClr val="31136C"/>
            </a:solidFill>
          </p:spPr>
        </p:sp>
        <p:sp>
          <p:nvSpPr>
            <p:cNvPr name="Freeform 21" id="21"/>
            <p:cNvSpPr/>
            <p:nvPr/>
          </p:nvSpPr>
          <p:spPr>
            <a:xfrm flipH="false" flipV="false" rot="0">
              <a:off x="0" y="0"/>
              <a:ext cx="863219" cy="863219"/>
            </a:xfrm>
            <a:custGeom>
              <a:avLst/>
              <a:gdLst/>
              <a:ahLst/>
              <a:cxnLst/>
              <a:rect r="r" b="b" t="t" l="l"/>
              <a:pathLst>
                <a:path h="863219" w="863219">
                  <a:moveTo>
                    <a:pt x="0" y="165100"/>
                  </a:moveTo>
                  <a:cubicBezTo>
                    <a:pt x="0" y="73914"/>
                    <a:pt x="73914" y="0"/>
                    <a:pt x="165100" y="0"/>
                  </a:cubicBezTo>
                  <a:lnTo>
                    <a:pt x="698119" y="0"/>
                  </a:lnTo>
                  <a:lnTo>
                    <a:pt x="698119" y="6350"/>
                  </a:lnTo>
                  <a:lnTo>
                    <a:pt x="698119" y="0"/>
                  </a:lnTo>
                  <a:lnTo>
                    <a:pt x="698119" y="6350"/>
                  </a:lnTo>
                  <a:lnTo>
                    <a:pt x="698119" y="0"/>
                  </a:lnTo>
                  <a:cubicBezTo>
                    <a:pt x="789305" y="0"/>
                    <a:pt x="863219" y="73914"/>
                    <a:pt x="863219" y="165100"/>
                  </a:cubicBezTo>
                  <a:lnTo>
                    <a:pt x="856869" y="165100"/>
                  </a:lnTo>
                  <a:lnTo>
                    <a:pt x="863219" y="165100"/>
                  </a:lnTo>
                  <a:lnTo>
                    <a:pt x="863219" y="698119"/>
                  </a:lnTo>
                  <a:lnTo>
                    <a:pt x="856869" y="698119"/>
                  </a:lnTo>
                  <a:lnTo>
                    <a:pt x="863219" y="698119"/>
                  </a:lnTo>
                  <a:cubicBezTo>
                    <a:pt x="863219" y="789305"/>
                    <a:pt x="789305" y="863219"/>
                    <a:pt x="698119" y="863219"/>
                  </a:cubicBezTo>
                  <a:lnTo>
                    <a:pt x="698119" y="856869"/>
                  </a:lnTo>
                  <a:lnTo>
                    <a:pt x="698119" y="863219"/>
                  </a:lnTo>
                  <a:lnTo>
                    <a:pt x="165100" y="863219"/>
                  </a:lnTo>
                  <a:lnTo>
                    <a:pt x="165100" y="856869"/>
                  </a:lnTo>
                  <a:lnTo>
                    <a:pt x="165100" y="863219"/>
                  </a:lnTo>
                  <a:cubicBezTo>
                    <a:pt x="73914" y="863219"/>
                    <a:pt x="0" y="789305"/>
                    <a:pt x="0" y="698119"/>
                  </a:cubicBezTo>
                  <a:lnTo>
                    <a:pt x="0" y="165100"/>
                  </a:lnTo>
                  <a:lnTo>
                    <a:pt x="6350" y="165100"/>
                  </a:lnTo>
                  <a:lnTo>
                    <a:pt x="0" y="165100"/>
                  </a:lnTo>
                  <a:moveTo>
                    <a:pt x="12700" y="165100"/>
                  </a:moveTo>
                  <a:lnTo>
                    <a:pt x="12700" y="698119"/>
                  </a:lnTo>
                  <a:lnTo>
                    <a:pt x="6350" y="698119"/>
                  </a:lnTo>
                  <a:lnTo>
                    <a:pt x="12700" y="698119"/>
                  </a:lnTo>
                  <a:cubicBezTo>
                    <a:pt x="12700" y="782320"/>
                    <a:pt x="80899" y="850519"/>
                    <a:pt x="165100" y="850519"/>
                  </a:cubicBezTo>
                  <a:lnTo>
                    <a:pt x="698119" y="850519"/>
                  </a:lnTo>
                  <a:cubicBezTo>
                    <a:pt x="782320" y="850519"/>
                    <a:pt x="850519" y="782320"/>
                    <a:pt x="850519" y="698119"/>
                  </a:cubicBezTo>
                  <a:lnTo>
                    <a:pt x="850519" y="165100"/>
                  </a:lnTo>
                  <a:cubicBezTo>
                    <a:pt x="850519" y="80899"/>
                    <a:pt x="782320" y="12700"/>
                    <a:pt x="698119" y="12700"/>
                  </a:cubicBezTo>
                  <a:lnTo>
                    <a:pt x="165100" y="12700"/>
                  </a:lnTo>
                  <a:lnTo>
                    <a:pt x="165100" y="6350"/>
                  </a:lnTo>
                  <a:lnTo>
                    <a:pt x="165100" y="12700"/>
                  </a:lnTo>
                  <a:cubicBezTo>
                    <a:pt x="80899" y="12700"/>
                    <a:pt x="12700" y="80899"/>
                    <a:pt x="12700" y="165100"/>
                  </a:cubicBezTo>
                  <a:close/>
                </a:path>
              </a:pathLst>
            </a:custGeom>
            <a:solidFill>
              <a:srgbClr val="4A2C85"/>
            </a:solidFill>
          </p:spPr>
        </p:sp>
      </p:grpSp>
      <p:sp>
        <p:nvSpPr>
          <p:cNvPr name="TextBox 22" id="22"/>
          <p:cNvSpPr txBox="true"/>
          <p:nvPr/>
        </p:nvSpPr>
        <p:spPr>
          <a:xfrm rot="0">
            <a:off x="12249150" y="6055370"/>
            <a:ext cx="239911" cy="358676"/>
          </a:xfrm>
          <a:prstGeom prst="rect">
            <a:avLst/>
          </a:prstGeom>
        </p:spPr>
        <p:txBody>
          <a:bodyPr anchor="t" rtlCol="false" tIns="0" lIns="0" bIns="0" rIns="0">
            <a:spAutoFit/>
          </a:bodyPr>
          <a:lstStyle/>
          <a:p>
            <a:pPr algn="ctr">
              <a:lnSpc>
                <a:spcPts val="3312"/>
              </a:lnSpc>
            </a:pPr>
            <a:r>
              <a:rPr lang="en-US" sz="3312">
                <a:solidFill>
                  <a:srgbClr val="DCD7E5"/>
                </a:solidFill>
                <a:latin typeface="Montserrat"/>
                <a:ea typeface="Montserrat"/>
                <a:cs typeface="Montserrat"/>
                <a:sym typeface="Montserrat"/>
              </a:rPr>
              <a:t>3</a:t>
            </a:r>
          </a:p>
        </p:txBody>
      </p:sp>
      <p:sp>
        <p:nvSpPr>
          <p:cNvPr name="TextBox 23" id="23"/>
          <p:cNvSpPr txBox="true"/>
          <p:nvPr/>
        </p:nvSpPr>
        <p:spPr>
          <a:xfrm rot="0">
            <a:off x="12971561" y="5863381"/>
            <a:ext cx="3544044" cy="461962"/>
          </a:xfrm>
          <a:prstGeom prst="rect">
            <a:avLst/>
          </a:prstGeom>
        </p:spPr>
        <p:txBody>
          <a:bodyPr anchor="t" rtlCol="false" tIns="0" lIns="0" bIns="0" rIns="0">
            <a:spAutoFit/>
          </a:bodyPr>
          <a:lstStyle/>
          <a:p>
            <a:pPr algn="l">
              <a:lnSpc>
                <a:spcPts val="3437"/>
              </a:lnSpc>
            </a:pPr>
            <a:r>
              <a:rPr lang="en-US" sz="2750">
                <a:solidFill>
                  <a:srgbClr val="DCD7E5"/>
                </a:solidFill>
                <a:latin typeface="Montserrat"/>
                <a:ea typeface="Montserrat"/>
                <a:cs typeface="Montserrat"/>
                <a:sym typeface="Montserrat"/>
              </a:rPr>
              <a:t>Security</a:t>
            </a:r>
          </a:p>
        </p:txBody>
      </p:sp>
      <p:sp>
        <p:nvSpPr>
          <p:cNvPr name="TextBox 24" id="24"/>
          <p:cNvSpPr txBox="true"/>
          <p:nvPr/>
        </p:nvSpPr>
        <p:spPr>
          <a:xfrm rot="0">
            <a:off x="12971561" y="6409730"/>
            <a:ext cx="4324052" cy="2353866"/>
          </a:xfrm>
          <a:prstGeom prst="rect">
            <a:avLst/>
          </a:prstGeom>
        </p:spPr>
        <p:txBody>
          <a:bodyPr anchor="t" rtlCol="false" tIns="0" lIns="0" bIns="0" rIns="0">
            <a:spAutoFit/>
          </a:bodyPr>
          <a:lstStyle/>
          <a:p>
            <a:pPr algn="l">
              <a:lnSpc>
                <a:spcPts val="3562"/>
              </a:lnSpc>
            </a:pPr>
            <a:r>
              <a:rPr lang="en-US" sz="2187">
                <a:solidFill>
                  <a:srgbClr val="DCD7E5"/>
                </a:solidFill>
                <a:latin typeface="Heebo Light"/>
                <a:ea typeface="Heebo Light"/>
                <a:cs typeface="Heebo Light"/>
                <a:sym typeface="Heebo Light"/>
              </a:rPr>
              <a:t>Decentralization and cryptographic security measures protect the system from manipulation and fraud, ensuring the integrity of the process.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D0A2C">
                <a:alpha val="74902"/>
              </a:srgbClr>
            </a:solidFill>
          </p:spPr>
        </p:sp>
      </p:grpSp>
      <p:sp>
        <p:nvSpPr>
          <p:cNvPr name="TextBox 5" id="5"/>
          <p:cNvSpPr txBox="true"/>
          <p:nvPr/>
        </p:nvSpPr>
        <p:spPr>
          <a:xfrm rot="0">
            <a:off x="891480" y="975420"/>
            <a:ext cx="16480780" cy="814982"/>
          </a:xfrm>
          <a:prstGeom prst="rect">
            <a:avLst/>
          </a:prstGeom>
        </p:spPr>
        <p:txBody>
          <a:bodyPr anchor="t" rtlCol="false" tIns="0" lIns="0" bIns="0" rIns="0">
            <a:spAutoFit/>
          </a:bodyPr>
          <a:lstStyle/>
          <a:p>
            <a:pPr algn="l">
              <a:lnSpc>
                <a:spcPts val="6249"/>
              </a:lnSpc>
            </a:pPr>
            <a:r>
              <a:rPr lang="en-US" sz="4999">
                <a:solidFill>
                  <a:srgbClr val="F2F0F4"/>
                </a:solidFill>
                <a:latin typeface="Montserrat"/>
                <a:ea typeface="Montserrat"/>
                <a:cs typeface="Montserrat"/>
                <a:sym typeface="Montserrat"/>
              </a:rPr>
              <a:t>Key Challenges in Decentralized Dispute Resolution</a:t>
            </a:r>
          </a:p>
        </p:txBody>
      </p:sp>
      <p:sp>
        <p:nvSpPr>
          <p:cNvPr name="TextBox 6" id="6"/>
          <p:cNvSpPr txBox="true"/>
          <p:nvPr/>
        </p:nvSpPr>
        <p:spPr>
          <a:xfrm rot="0">
            <a:off x="891480" y="2417564"/>
            <a:ext cx="3782020" cy="407640"/>
          </a:xfrm>
          <a:prstGeom prst="rect">
            <a:avLst/>
          </a:prstGeom>
        </p:spPr>
        <p:txBody>
          <a:bodyPr anchor="t" rtlCol="false" tIns="0" lIns="0" bIns="0" rIns="0">
            <a:spAutoFit/>
          </a:bodyPr>
          <a:lstStyle/>
          <a:p>
            <a:pPr algn="l">
              <a:lnSpc>
                <a:spcPts val="3124"/>
              </a:lnSpc>
            </a:pPr>
            <a:r>
              <a:rPr lang="en-US" sz="2499">
                <a:solidFill>
                  <a:srgbClr val="F2F0F4"/>
                </a:solidFill>
                <a:latin typeface="Montserrat"/>
                <a:ea typeface="Montserrat"/>
                <a:cs typeface="Montserrat"/>
                <a:sym typeface="Montserrat"/>
              </a:rPr>
              <a:t>Efficient Juror Selection</a:t>
            </a:r>
          </a:p>
        </p:txBody>
      </p:sp>
      <p:sp>
        <p:nvSpPr>
          <p:cNvPr name="TextBox 7" id="7"/>
          <p:cNvSpPr txBox="true"/>
          <p:nvPr/>
        </p:nvSpPr>
        <p:spPr>
          <a:xfrm rot="0">
            <a:off x="891480" y="3003649"/>
            <a:ext cx="5086647" cy="2522041"/>
          </a:xfrm>
          <a:prstGeom prst="rect">
            <a:avLst/>
          </a:prstGeom>
        </p:spPr>
        <p:txBody>
          <a:bodyPr anchor="t" rtlCol="false" tIns="0" lIns="0" bIns="0" rIns="0">
            <a:spAutoFit/>
          </a:bodyPr>
          <a:lstStyle/>
          <a:p>
            <a:pPr algn="l">
              <a:lnSpc>
                <a:spcPts val="3187"/>
              </a:lnSpc>
            </a:pPr>
            <a:r>
              <a:rPr lang="en-US" sz="2000">
                <a:solidFill>
                  <a:srgbClr val="DCD7E5"/>
                </a:solidFill>
                <a:latin typeface="Heebo Light"/>
                <a:ea typeface="Heebo Light"/>
                <a:cs typeface="Heebo Light"/>
                <a:sym typeface="Heebo Light"/>
              </a:rPr>
              <a:t>Finding qualified and active jurors is crucial. Traditional jury selection processes are often time-consuming and costly. Decentralized systems must streamline this process while ensuring the selection of competent and impartial individuals.</a:t>
            </a:r>
          </a:p>
        </p:txBody>
      </p:sp>
      <p:sp>
        <p:nvSpPr>
          <p:cNvPr name="TextBox 8" id="8"/>
          <p:cNvSpPr txBox="true"/>
          <p:nvPr/>
        </p:nvSpPr>
        <p:spPr>
          <a:xfrm rot="0">
            <a:off x="6609160" y="2417564"/>
            <a:ext cx="3184326" cy="407640"/>
          </a:xfrm>
          <a:prstGeom prst="rect">
            <a:avLst/>
          </a:prstGeom>
        </p:spPr>
        <p:txBody>
          <a:bodyPr anchor="t" rtlCol="false" tIns="0" lIns="0" bIns="0" rIns="0">
            <a:spAutoFit/>
          </a:bodyPr>
          <a:lstStyle/>
          <a:p>
            <a:pPr algn="l">
              <a:lnSpc>
                <a:spcPts val="3124"/>
              </a:lnSpc>
            </a:pPr>
            <a:r>
              <a:rPr lang="en-US" sz="2499">
                <a:solidFill>
                  <a:srgbClr val="F2F0F4"/>
                </a:solidFill>
                <a:latin typeface="Montserrat"/>
                <a:ea typeface="Montserrat"/>
                <a:cs typeface="Montserrat"/>
                <a:sym typeface="Montserrat"/>
              </a:rPr>
              <a:t>Fairness</a:t>
            </a:r>
          </a:p>
        </p:txBody>
      </p:sp>
      <p:sp>
        <p:nvSpPr>
          <p:cNvPr name="TextBox 9" id="9"/>
          <p:cNvSpPr txBox="true"/>
          <p:nvPr/>
        </p:nvSpPr>
        <p:spPr>
          <a:xfrm rot="0">
            <a:off x="6609160" y="3003649"/>
            <a:ext cx="5086647" cy="2522041"/>
          </a:xfrm>
          <a:prstGeom prst="rect">
            <a:avLst/>
          </a:prstGeom>
        </p:spPr>
        <p:txBody>
          <a:bodyPr anchor="t" rtlCol="false" tIns="0" lIns="0" bIns="0" rIns="0">
            <a:spAutoFit/>
          </a:bodyPr>
          <a:lstStyle/>
          <a:p>
            <a:pPr algn="l">
              <a:lnSpc>
                <a:spcPts val="3187"/>
              </a:lnSpc>
            </a:pPr>
            <a:r>
              <a:rPr lang="en-US" sz="2000">
                <a:solidFill>
                  <a:srgbClr val="DCD7E5"/>
                </a:solidFill>
                <a:latin typeface="Heebo Light"/>
                <a:ea typeface="Heebo Light"/>
                <a:cs typeface="Heebo Light"/>
                <a:sym typeface="Heebo Light"/>
              </a:rPr>
              <a:t>Maintaining fairness is paramount. The system needs to prevent bias and ensure all parties have an equal opportunity to present their case. This requires careful consideration of juror selection, stake weighting, and dispute assignment mechanisms.</a:t>
            </a:r>
          </a:p>
        </p:txBody>
      </p:sp>
      <p:sp>
        <p:nvSpPr>
          <p:cNvPr name="TextBox 10" id="10"/>
          <p:cNvSpPr txBox="true"/>
          <p:nvPr/>
        </p:nvSpPr>
        <p:spPr>
          <a:xfrm rot="0">
            <a:off x="12326839" y="2417564"/>
            <a:ext cx="3184326" cy="407640"/>
          </a:xfrm>
          <a:prstGeom prst="rect">
            <a:avLst/>
          </a:prstGeom>
        </p:spPr>
        <p:txBody>
          <a:bodyPr anchor="t" rtlCol="false" tIns="0" lIns="0" bIns="0" rIns="0">
            <a:spAutoFit/>
          </a:bodyPr>
          <a:lstStyle/>
          <a:p>
            <a:pPr algn="l">
              <a:lnSpc>
                <a:spcPts val="3124"/>
              </a:lnSpc>
            </a:pPr>
            <a:r>
              <a:rPr lang="en-US" sz="2499">
                <a:solidFill>
                  <a:srgbClr val="F2F0F4"/>
                </a:solidFill>
                <a:latin typeface="Montserrat"/>
                <a:ea typeface="Montserrat"/>
                <a:cs typeface="Montserrat"/>
                <a:sym typeface="Montserrat"/>
              </a:rPr>
              <a:t>Sybil Attacks</a:t>
            </a:r>
          </a:p>
        </p:txBody>
      </p:sp>
      <p:sp>
        <p:nvSpPr>
          <p:cNvPr name="TextBox 11" id="11"/>
          <p:cNvSpPr txBox="true"/>
          <p:nvPr/>
        </p:nvSpPr>
        <p:spPr>
          <a:xfrm rot="0">
            <a:off x="12326839" y="3003649"/>
            <a:ext cx="5086648" cy="2929681"/>
          </a:xfrm>
          <a:prstGeom prst="rect">
            <a:avLst/>
          </a:prstGeom>
        </p:spPr>
        <p:txBody>
          <a:bodyPr anchor="t" rtlCol="false" tIns="0" lIns="0" bIns="0" rIns="0">
            <a:spAutoFit/>
          </a:bodyPr>
          <a:lstStyle/>
          <a:p>
            <a:pPr algn="l">
              <a:lnSpc>
                <a:spcPts val="3187"/>
              </a:lnSpc>
            </a:pPr>
            <a:r>
              <a:rPr lang="en-US" sz="2000">
                <a:solidFill>
                  <a:srgbClr val="DCD7E5"/>
                </a:solidFill>
                <a:latin typeface="Heebo Light"/>
                <a:ea typeface="Heebo Light"/>
                <a:cs typeface="Heebo Light"/>
                <a:sym typeface="Heebo Light"/>
              </a:rPr>
              <a:t>Sybil attacks, where a single entity creates multiple fake identities to manipulate the system, pose a significant threat. Robust identity verification and minimum staking requirements are essential to counter these attacks and maintain the integrity of the dispute resolution process.</a:t>
            </a:r>
          </a:p>
        </p:txBody>
      </p:sp>
      <p:sp>
        <p:nvSpPr>
          <p:cNvPr name="Freeform 12" id="12" descr="preencoded.png"/>
          <p:cNvSpPr/>
          <p:nvPr/>
        </p:nvSpPr>
        <p:spPr>
          <a:xfrm flipH="false" flipV="false" rot="0">
            <a:off x="12326839" y="6219825"/>
            <a:ext cx="3789312" cy="2786211"/>
          </a:xfrm>
          <a:custGeom>
            <a:avLst/>
            <a:gdLst/>
            <a:ahLst/>
            <a:cxnLst/>
            <a:rect r="r" b="b" t="t" l="l"/>
            <a:pathLst>
              <a:path h="2786211" w="3789312">
                <a:moveTo>
                  <a:pt x="0" y="0"/>
                </a:moveTo>
                <a:lnTo>
                  <a:pt x="3789312" y="0"/>
                </a:lnTo>
                <a:lnTo>
                  <a:pt x="3789312" y="2786211"/>
                </a:lnTo>
                <a:lnTo>
                  <a:pt x="0" y="2786211"/>
                </a:lnTo>
                <a:lnTo>
                  <a:pt x="0" y="0"/>
                </a:lnTo>
                <a:close/>
              </a:path>
            </a:pathLst>
          </a:custGeom>
          <a:blipFill>
            <a:blip r:embed="rId4"/>
            <a:stretch>
              <a:fillRect l="0" t="-61" r="0" b="-61"/>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D0A2C">
                <a:alpha val="74902"/>
              </a:srgbClr>
            </a:solidFill>
          </p:spPr>
        </p:sp>
      </p:grpSp>
      <p:sp>
        <p:nvSpPr>
          <p:cNvPr name="TextBox 5" id="5"/>
          <p:cNvSpPr txBox="true"/>
          <p:nvPr/>
        </p:nvSpPr>
        <p:spPr>
          <a:xfrm rot="0">
            <a:off x="771228" y="586829"/>
            <a:ext cx="10998101" cy="707529"/>
          </a:xfrm>
          <a:prstGeom prst="rect">
            <a:avLst/>
          </a:prstGeom>
        </p:spPr>
        <p:txBody>
          <a:bodyPr anchor="t" rtlCol="false" tIns="0" lIns="0" bIns="0" rIns="0">
            <a:spAutoFit/>
          </a:bodyPr>
          <a:lstStyle/>
          <a:p>
            <a:pPr algn="l">
              <a:lnSpc>
                <a:spcPts val="5374"/>
              </a:lnSpc>
            </a:pPr>
            <a:r>
              <a:rPr lang="en-US" sz="4312">
                <a:solidFill>
                  <a:srgbClr val="F2F0F4"/>
                </a:solidFill>
                <a:latin typeface="Montserrat"/>
                <a:ea typeface="Montserrat"/>
                <a:cs typeface="Montserrat"/>
                <a:sym typeface="Montserrat"/>
              </a:rPr>
              <a:t>Proposed Solutions for a Robust System</a:t>
            </a:r>
          </a:p>
        </p:txBody>
      </p:sp>
      <p:grpSp>
        <p:nvGrpSpPr>
          <p:cNvPr name="Group 6" id="6"/>
          <p:cNvGrpSpPr/>
          <p:nvPr/>
        </p:nvGrpSpPr>
        <p:grpSpPr>
          <a:xfrm rot="0">
            <a:off x="766465" y="1978075"/>
            <a:ext cx="505271" cy="505271"/>
            <a:chOff x="0" y="0"/>
            <a:chExt cx="673695" cy="673695"/>
          </a:xfrm>
        </p:grpSpPr>
        <p:sp>
          <p:nvSpPr>
            <p:cNvPr name="Freeform 7" id="7"/>
            <p:cNvSpPr/>
            <p:nvPr/>
          </p:nvSpPr>
          <p:spPr>
            <a:xfrm flipH="false" flipV="false" rot="0">
              <a:off x="6350" y="6350"/>
              <a:ext cx="661035" cy="661035"/>
            </a:xfrm>
            <a:custGeom>
              <a:avLst/>
              <a:gdLst/>
              <a:ahLst/>
              <a:cxnLst/>
              <a:rect r="r" b="b" t="t" l="l"/>
              <a:pathLst>
                <a:path h="661035" w="661035">
                  <a:moveTo>
                    <a:pt x="0" y="123444"/>
                  </a:moveTo>
                  <a:cubicBezTo>
                    <a:pt x="0" y="55245"/>
                    <a:pt x="55245" y="0"/>
                    <a:pt x="123444" y="0"/>
                  </a:cubicBezTo>
                  <a:lnTo>
                    <a:pt x="537591" y="0"/>
                  </a:lnTo>
                  <a:cubicBezTo>
                    <a:pt x="605790" y="0"/>
                    <a:pt x="661035" y="55245"/>
                    <a:pt x="661035" y="123444"/>
                  </a:cubicBezTo>
                  <a:lnTo>
                    <a:pt x="661035" y="537591"/>
                  </a:lnTo>
                  <a:cubicBezTo>
                    <a:pt x="661035" y="605790"/>
                    <a:pt x="605790" y="661035"/>
                    <a:pt x="537591" y="661035"/>
                  </a:cubicBezTo>
                  <a:lnTo>
                    <a:pt x="123444" y="661035"/>
                  </a:lnTo>
                  <a:cubicBezTo>
                    <a:pt x="55245" y="661035"/>
                    <a:pt x="0" y="605790"/>
                    <a:pt x="0" y="537591"/>
                  </a:cubicBezTo>
                  <a:close/>
                </a:path>
              </a:pathLst>
            </a:custGeom>
            <a:solidFill>
              <a:srgbClr val="31136C"/>
            </a:solidFill>
          </p:spPr>
        </p:sp>
        <p:sp>
          <p:nvSpPr>
            <p:cNvPr name="Freeform 8" id="8"/>
            <p:cNvSpPr/>
            <p:nvPr/>
          </p:nvSpPr>
          <p:spPr>
            <a:xfrm flipH="false" flipV="false" rot="0">
              <a:off x="0" y="0"/>
              <a:ext cx="673735" cy="673735"/>
            </a:xfrm>
            <a:custGeom>
              <a:avLst/>
              <a:gdLst/>
              <a:ahLst/>
              <a:cxnLst/>
              <a:rect r="r" b="b" t="t" l="l"/>
              <a:pathLst>
                <a:path h="673735" w="673735">
                  <a:moveTo>
                    <a:pt x="0" y="129794"/>
                  </a:moveTo>
                  <a:cubicBezTo>
                    <a:pt x="0" y="58039"/>
                    <a:pt x="58039" y="0"/>
                    <a:pt x="129794" y="0"/>
                  </a:cubicBezTo>
                  <a:lnTo>
                    <a:pt x="543941" y="0"/>
                  </a:lnTo>
                  <a:lnTo>
                    <a:pt x="543941" y="6350"/>
                  </a:lnTo>
                  <a:lnTo>
                    <a:pt x="543941" y="0"/>
                  </a:lnTo>
                  <a:cubicBezTo>
                    <a:pt x="615569" y="0"/>
                    <a:pt x="673735" y="58039"/>
                    <a:pt x="673735" y="129794"/>
                  </a:cubicBezTo>
                  <a:lnTo>
                    <a:pt x="667385" y="129794"/>
                  </a:lnTo>
                  <a:lnTo>
                    <a:pt x="673735" y="129794"/>
                  </a:lnTo>
                  <a:lnTo>
                    <a:pt x="673735" y="543941"/>
                  </a:lnTo>
                  <a:lnTo>
                    <a:pt x="667385" y="543941"/>
                  </a:lnTo>
                  <a:lnTo>
                    <a:pt x="673735" y="543941"/>
                  </a:lnTo>
                  <a:cubicBezTo>
                    <a:pt x="673735" y="615569"/>
                    <a:pt x="615696" y="673735"/>
                    <a:pt x="543941" y="673735"/>
                  </a:cubicBezTo>
                  <a:lnTo>
                    <a:pt x="543941" y="667385"/>
                  </a:lnTo>
                  <a:lnTo>
                    <a:pt x="543941" y="673735"/>
                  </a:lnTo>
                  <a:lnTo>
                    <a:pt x="129794" y="673735"/>
                  </a:lnTo>
                  <a:lnTo>
                    <a:pt x="129794" y="667385"/>
                  </a:lnTo>
                  <a:lnTo>
                    <a:pt x="129794" y="673735"/>
                  </a:lnTo>
                  <a:cubicBezTo>
                    <a:pt x="58039" y="673735"/>
                    <a:pt x="0" y="615569"/>
                    <a:pt x="0" y="543941"/>
                  </a:cubicBezTo>
                  <a:lnTo>
                    <a:pt x="0" y="129794"/>
                  </a:lnTo>
                  <a:lnTo>
                    <a:pt x="6350" y="129794"/>
                  </a:lnTo>
                  <a:lnTo>
                    <a:pt x="0" y="129794"/>
                  </a:lnTo>
                  <a:moveTo>
                    <a:pt x="12700" y="129794"/>
                  </a:moveTo>
                  <a:lnTo>
                    <a:pt x="12700" y="543941"/>
                  </a:lnTo>
                  <a:lnTo>
                    <a:pt x="6350" y="543941"/>
                  </a:lnTo>
                  <a:lnTo>
                    <a:pt x="12700" y="543941"/>
                  </a:lnTo>
                  <a:cubicBezTo>
                    <a:pt x="12700" y="608584"/>
                    <a:pt x="65151" y="661035"/>
                    <a:pt x="129794" y="661035"/>
                  </a:cubicBezTo>
                  <a:lnTo>
                    <a:pt x="543941" y="661035"/>
                  </a:lnTo>
                  <a:cubicBezTo>
                    <a:pt x="608584" y="661035"/>
                    <a:pt x="661035" y="608584"/>
                    <a:pt x="661035" y="543941"/>
                  </a:cubicBezTo>
                  <a:lnTo>
                    <a:pt x="661035" y="129794"/>
                  </a:lnTo>
                  <a:cubicBezTo>
                    <a:pt x="661035" y="65151"/>
                    <a:pt x="608584" y="12700"/>
                    <a:pt x="543941" y="12700"/>
                  </a:cubicBezTo>
                  <a:lnTo>
                    <a:pt x="129794" y="12700"/>
                  </a:lnTo>
                  <a:lnTo>
                    <a:pt x="129794" y="6350"/>
                  </a:lnTo>
                  <a:lnTo>
                    <a:pt x="129794" y="12700"/>
                  </a:lnTo>
                  <a:cubicBezTo>
                    <a:pt x="65151" y="12700"/>
                    <a:pt x="12700" y="65151"/>
                    <a:pt x="12700" y="129794"/>
                  </a:cubicBezTo>
                  <a:close/>
                </a:path>
              </a:pathLst>
            </a:custGeom>
            <a:solidFill>
              <a:srgbClr val="4A2C85"/>
            </a:solidFill>
          </p:spPr>
        </p:sp>
      </p:grpSp>
      <p:sp>
        <p:nvSpPr>
          <p:cNvPr name="TextBox 9" id="9"/>
          <p:cNvSpPr txBox="true"/>
          <p:nvPr/>
        </p:nvSpPr>
        <p:spPr>
          <a:xfrm rot="0">
            <a:off x="959346" y="2113061"/>
            <a:ext cx="119360" cy="282922"/>
          </a:xfrm>
          <a:prstGeom prst="rect">
            <a:avLst/>
          </a:prstGeom>
        </p:spPr>
        <p:txBody>
          <a:bodyPr anchor="t" rtlCol="false" tIns="0" lIns="0" bIns="0" rIns="0">
            <a:spAutoFit/>
          </a:bodyPr>
          <a:lstStyle/>
          <a:p>
            <a:pPr algn="ctr">
              <a:lnSpc>
                <a:spcPts val="2562"/>
              </a:lnSpc>
            </a:pPr>
            <a:r>
              <a:rPr lang="en-US" sz="2562">
                <a:solidFill>
                  <a:srgbClr val="DCD7E5"/>
                </a:solidFill>
                <a:latin typeface="Montserrat"/>
                <a:ea typeface="Montserrat"/>
                <a:cs typeface="Montserrat"/>
                <a:sym typeface="Montserrat"/>
              </a:rPr>
              <a:t>1</a:t>
            </a:r>
          </a:p>
        </p:txBody>
      </p:sp>
      <p:sp>
        <p:nvSpPr>
          <p:cNvPr name="TextBox 10" id="10"/>
          <p:cNvSpPr txBox="true"/>
          <p:nvPr/>
        </p:nvSpPr>
        <p:spPr>
          <a:xfrm rot="0">
            <a:off x="1487240" y="1973313"/>
            <a:ext cx="3193702" cy="353765"/>
          </a:xfrm>
          <a:prstGeom prst="rect">
            <a:avLst/>
          </a:prstGeom>
        </p:spPr>
        <p:txBody>
          <a:bodyPr anchor="t" rtlCol="false" tIns="0" lIns="0" bIns="0" rIns="0">
            <a:spAutoFit/>
          </a:bodyPr>
          <a:lstStyle/>
          <a:p>
            <a:pPr algn="l">
              <a:lnSpc>
                <a:spcPts val="2687"/>
              </a:lnSpc>
            </a:pPr>
            <a:r>
              <a:rPr lang="en-US" sz="2125">
                <a:solidFill>
                  <a:srgbClr val="DCD7E5"/>
                </a:solidFill>
                <a:latin typeface="Montserrat"/>
                <a:ea typeface="Montserrat"/>
                <a:cs typeface="Montserrat"/>
                <a:sym typeface="Montserrat"/>
              </a:rPr>
              <a:t>Dynamic Token Pricing</a:t>
            </a:r>
          </a:p>
        </p:txBody>
      </p:sp>
      <p:sp>
        <p:nvSpPr>
          <p:cNvPr name="TextBox 11" id="11"/>
          <p:cNvSpPr txBox="true"/>
          <p:nvPr/>
        </p:nvSpPr>
        <p:spPr>
          <a:xfrm rot="0">
            <a:off x="1487240" y="2392561"/>
            <a:ext cx="7546627" cy="1124396"/>
          </a:xfrm>
          <a:prstGeom prst="rect">
            <a:avLst/>
          </a:prstGeom>
        </p:spPr>
        <p:txBody>
          <a:bodyPr anchor="t" rtlCol="false" tIns="0" lIns="0" bIns="0" rIns="0">
            <a:spAutoFit/>
          </a:bodyPr>
          <a:lstStyle/>
          <a:p>
            <a:pPr algn="l">
              <a:lnSpc>
                <a:spcPts val="2749"/>
              </a:lnSpc>
            </a:pPr>
            <a:r>
              <a:rPr lang="en-US" sz="1687">
                <a:solidFill>
                  <a:srgbClr val="DCD7E5"/>
                </a:solidFill>
                <a:latin typeface="Heebo Light"/>
                <a:ea typeface="Heebo Light"/>
                <a:cs typeface="Heebo Light"/>
                <a:sym typeface="Heebo Light"/>
              </a:rPr>
              <a:t>A dynamic pricing model for GRULL tokens, where the price increases with demand, discourages excessive accumulation and promotes a more balanced distribution of tokens among participants.</a:t>
            </a:r>
          </a:p>
        </p:txBody>
      </p:sp>
      <p:grpSp>
        <p:nvGrpSpPr>
          <p:cNvPr name="Group 12" id="12"/>
          <p:cNvGrpSpPr/>
          <p:nvPr/>
        </p:nvGrpSpPr>
        <p:grpSpPr>
          <a:xfrm rot="0">
            <a:off x="9249370" y="1978075"/>
            <a:ext cx="505271" cy="505271"/>
            <a:chOff x="0" y="0"/>
            <a:chExt cx="673695" cy="673695"/>
          </a:xfrm>
        </p:grpSpPr>
        <p:sp>
          <p:nvSpPr>
            <p:cNvPr name="Freeform 13" id="13"/>
            <p:cNvSpPr/>
            <p:nvPr/>
          </p:nvSpPr>
          <p:spPr>
            <a:xfrm flipH="false" flipV="false" rot="0">
              <a:off x="6350" y="6350"/>
              <a:ext cx="661035" cy="661035"/>
            </a:xfrm>
            <a:custGeom>
              <a:avLst/>
              <a:gdLst/>
              <a:ahLst/>
              <a:cxnLst/>
              <a:rect r="r" b="b" t="t" l="l"/>
              <a:pathLst>
                <a:path h="661035" w="661035">
                  <a:moveTo>
                    <a:pt x="0" y="123444"/>
                  </a:moveTo>
                  <a:cubicBezTo>
                    <a:pt x="0" y="55245"/>
                    <a:pt x="55245" y="0"/>
                    <a:pt x="123444" y="0"/>
                  </a:cubicBezTo>
                  <a:lnTo>
                    <a:pt x="537591" y="0"/>
                  </a:lnTo>
                  <a:cubicBezTo>
                    <a:pt x="605790" y="0"/>
                    <a:pt x="661035" y="55245"/>
                    <a:pt x="661035" y="123444"/>
                  </a:cubicBezTo>
                  <a:lnTo>
                    <a:pt x="661035" y="537591"/>
                  </a:lnTo>
                  <a:cubicBezTo>
                    <a:pt x="661035" y="605790"/>
                    <a:pt x="605790" y="661035"/>
                    <a:pt x="537591" y="661035"/>
                  </a:cubicBezTo>
                  <a:lnTo>
                    <a:pt x="123444" y="661035"/>
                  </a:lnTo>
                  <a:cubicBezTo>
                    <a:pt x="55245" y="661035"/>
                    <a:pt x="0" y="605790"/>
                    <a:pt x="0" y="537591"/>
                  </a:cubicBezTo>
                  <a:close/>
                </a:path>
              </a:pathLst>
            </a:custGeom>
            <a:solidFill>
              <a:srgbClr val="31136C"/>
            </a:solidFill>
          </p:spPr>
        </p:sp>
        <p:sp>
          <p:nvSpPr>
            <p:cNvPr name="Freeform 14" id="14"/>
            <p:cNvSpPr/>
            <p:nvPr/>
          </p:nvSpPr>
          <p:spPr>
            <a:xfrm flipH="false" flipV="false" rot="0">
              <a:off x="0" y="0"/>
              <a:ext cx="673735" cy="673735"/>
            </a:xfrm>
            <a:custGeom>
              <a:avLst/>
              <a:gdLst/>
              <a:ahLst/>
              <a:cxnLst/>
              <a:rect r="r" b="b" t="t" l="l"/>
              <a:pathLst>
                <a:path h="673735" w="673735">
                  <a:moveTo>
                    <a:pt x="0" y="129794"/>
                  </a:moveTo>
                  <a:cubicBezTo>
                    <a:pt x="0" y="58039"/>
                    <a:pt x="58039" y="0"/>
                    <a:pt x="129794" y="0"/>
                  </a:cubicBezTo>
                  <a:lnTo>
                    <a:pt x="543941" y="0"/>
                  </a:lnTo>
                  <a:lnTo>
                    <a:pt x="543941" y="6350"/>
                  </a:lnTo>
                  <a:lnTo>
                    <a:pt x="543941" y="0"/>
                  </a:lnTo>
                  <a:cubicBezTo>
                    <a:pt x="615569" y="0"/>
                    <a:pt x="673735" y="58039"/>
                    <a:pt x="673735" y="129794"/>
                  </a:cubicBezTo>
                  <a:lnTo>
                    <a:pt x="667385" y="129794"/>
                  </a:lnTo>
                  <a:lnTo>
                    <a:pt x="673735" y="129794"/>
                  </a:lnTo>
                  <a:lnTo>
                    <a:pt x="673735" y="543941"/>
                  </a:lnTo>
                  <a:lnTo>
                    <a:pt x="667385" y="543941"/>
                  </a:lnTo>
                  <a:lnTo>
                    <a:pt x="673735" y="543941"/>
                  </a:lnTo>
                  <a:cubicBezTo>
                    <a:pt x="673735" y="615569"/>
                    <a:pt x="615696" y="673735"/>
                    <a:pt x="543941" y="673735"/>
                  </a:cubicBezTo>
                  <a:lnTo>
                    <a:pt x="543941" y="667385"/>
                  </a:lnTo>
                  <a:lnTo>
                    <a:pt x="543941" y="673735"/>
                  </a:lnTo>
                  <a:lnTo>
                    <a:pt x="129794" y="673735"/>
                  </a:lnTo>
                  <a:lnTo>
                    <a:pt x="129794" y="667385"/>
                  </a:lnTo>
                  <a:lnTo>
                    <a:pt x="129794" y="673735"/>
                  </a:lnTo>
                  <a:cubicBezTo>
                    <a:pt x="58039" y="673735"/>
                    <a:pt x="0" y="615569"/>
                    <a:pt x="0" y="543941"/>
                  </a:cubicBezTo>
                  <a:lnTo>
                    <a:pt x="0" y="129794"/>
                  </a:lnTo>
                  <a:lnTo>
                    <a:pt x="6350" y="129794"/>
                  </a:lnTo>
                  <a:lnTo>
                    <a:pt x="0" y="129794"/>
                  </a:lnTo>
                  <a:moveTo>
                    <a:pt x="12700" y="129794"/>
                  </a:moveTo>
                  <a:lnTo>
                    <a:pt x="12700" y="543941"/>
                  </a:lnTo>
                  <a:lnTo>
                    <a:pt x="6350" y="543941"/>
                  </a:lnTo>
                  <a:lnTo>
                    <a:pt x="12700" y="543941"/>
                  </a:lnTo>
                  <a:cubicBezTo>
                    <a:pt x="12700" y="608584"/>
                    <a:pt x="65151" y="661035"/>
                    <a:pt x="129794" y="661035"/>
                  </a:cubicBezTo>
                  <a:lnTo>
                    <a:pt x="543941" y="661035"/>
                  </a:lnTo>
                  <a:cubicBezTo>
                    <a:pt x="608584" y="661035"/>
                    <a:pt x="661035" y="608584"/>
                    <a:pt x="661035" y="543941"/>
                  </a:cubicBezTo>
                  <a:lnTo>
                    <a:pt x="661035" y="129794"/>
                  </a:lnTo>
                  <a:cubicBezTo>
                    <a:pt x="661035" y="65151"/>
                    <a:pt x="608584" y="12700"/>
                    <a:pt x="543941" y="12700"/>
                  </a:cubicBezTo>
                  <a:lnTo>
                    <a:pt x="129794" y="12700"/>
                  </a:lnTo>
                  <a:lnTo>
                    <a:pt x="129794" y="6350"/>
                  </a:lnTo>
                  <a:lnTo>
                    <a:pt x="129794" y="12700"/>
                  </a:lnTo>
                  <a:cubicBezTo>
                    <a:pt x="65151" y="12700"/>
                    <a:pt x="12700" y="65151"/>
                    <a:pt x="12700" y="129794"/>
                  </a:cubicBezTo>
                  <a:close/>
                </a:path>
              </a:pathLst>
            </a:custGeom>
            <a:solidFill>
              <a:srgbClr val="4A2C85"/>
            </a:solidFill>
          </p:spPr>
        </p:sp>
      </p:grpSp>
      <p:sp>
        <p:nvSpPr>
          <p:cNvPr name="TextBox 15" id="15"/>
          <p:cNvSpPr txBox="true"/>
          <p:nvPr/>
        </p:nvSpPr>
        <p:spPr>
          <a:xfrm rot="0">
            <a:off x="9408170" y="2113061"/>
            <a:ext cx="187673" cy="282922"/>
          </a:xfrm>
          <a:prstGeom prst="rect">
            <a:avLst/>
          </a:prstGeom>
        </p:spPr>
        <p:txBody>
          <a:bodyPr anchor="t" rtlCol="false" tIns="0" lIns="0" bIns="0" rIns="0">
            <a:spAutoFit/>
          </a:bodyPr>
          <a:lstStyle/>
          <a:p>
            <a:pPr algn="ctr">
              <a:lnSpc>
                <a:spcPts val="2562"/>
              </a:lnSpc>
            </a:pPr>
            <a:r>
              <a:rPr lang="en-US" sz="2562">
                <a:solidFill>
                  <a:srgbClr val="DCD7E5"/>
                </a:solidFill>
                <a:latin typeface="Montserrat"/>
                <a:ea typeface="Montserrat"/>
                <a:cs typeface="Montserrat"/>
                <a:sym typeface="Montserrat"/>
              </a:rPr>
              <a:t>2</a:t>
            </a:r>
          </a:p>
        </p:txBody>
      </p:sp>
      <p:sp>
        <p:nvSpPr>
          <p:cNvPr name="TextBox 16" id="16"/>
          <p:cNvSpPr txBox="true"/>
          <p:nvPr/>
        </p:nvSpPr>
        <p:spPr>
          <a:xfrm rot="0">
            <a:off x="9970145" y="1973313"/>
            <a:ext cx="3984724" cy="353765"/>
          </a:xfrm>
          <a:prstGeom prst="rect">
            <a:avLst/>
          </a:prstGeom>
        </p:spPr>
        <p:txBody>
          <a:bodyPr anchor="t" rtlCol="false" tIns="0" lIns="0" bIns="0" rIns="0">
            <a:spAutoFit/>
          </a:bodyPr>
          <a:lstStyle/>
          <a:p>
            <a:pPr algn="l">
              <a:lnSpc>
                <a:spcPts val="2687"/>
              </a:lnSpc>
            </a:pPr>
            <a:r>
              <a:rPr lang="en-US" sz="2125">
                <a:solidFill>
                  <a:srgbClr val="DCD7E5"/>
                </a:solidFill>
                <a:latin typeface="Montserrat"/>
                <a:ea typeface="Montserrat"/>
                <a:cs typeface="Montserrat"/>
                <a:sym typeface="Montserrat"/>
              </a:rPr>
              <a:t>Weighted Random Selection</a:t>
            </a:r>
          </a:p>
        </p:txBody>
      </p:sp>
      <p:sp>
        <p:nvSpPr>
          <p:cNvPr name="TextBox 17" id="17"/>
          <p:cNvSpPr txBox="true"/>
          <p:nvPr/>
        </p:nvSpPr>
        <p:spPr>
          <a:xfrm rot="0">
            <a:off x="9970145" y="2392561"/>
            <a:ext cx="7546628" cy="1124396"/>
          </a:xfrm>
          <a:prstGeom prst="rect">
            <a:avLst/>
          </a:prstGeom>
        </p:spPr>
        <p:txBody>
          <a:bodyPr anchor="t" rtlCol="false" tIns="0" lIns="0" bIns="0" rIns="0">
            <a:spAutoFit/>
          </a:bodyPr>
          <a:lstStyle/>
          <a:p>
            <a:pPr algn="l">
              <a:lnSpc>
                <a:spcPts val="2749"/>
              </a:lnSpc>
            </a:pPr>
            <a:r>
              <a:rPr lang="en-US" sz="1687">
                <a:solidFill>
                  <a:srgbClr val="DCD7E5"/>
                </a:solidFill>
                <a:latin typeface="Heebo Light"/>
                <a:ea typeface="Heebo Light"/>
                <a:cs typeface="Heebo Light"/>
                <a:sym typeface="Heebo Light"/>
              </a:rPr>
              <a:t>Weighted random selection of jurors, proportional to their stake but with diminishing returns, ensures fair representation for both large and small stakeholders, preventing dominance by any single entity.</a:t>
            </a:r>
          </a:p>
        </p:txBody>
      </p:sp>
      <p:grpSp>
        <p:nvGrpSpPr>
          <p:cNvPr name="Group 18" id="18"/>
          <p:cNvGrpSpPr/>
          <p:nvPr/>
        </p:nvGrpSpPr>
        <p:grpSpPr>
          <a:xfrm rot="0">
            <a:off x="766465" y="3980260"/>
            <a:ext cx="505271" cy="505271"/>
            <a:chOff x="0" y="0"/>
            <a:chExt cx="673695" cy="673695"/>
          </a:xfrm>
        </p:grpSpPr>
        <p:sp>
          <p:nvSpPr>
            <p:cNvPr name="Freeform 19" id="19"/>
            <p:cNvSpPr/>
            <p:nvPr/>
          </p:nvSpPr>
          <p:spPr>
            <a:xfrm flipH="false" flipV="false" rot="0">
              <a:off x="6350" y="6350"/>
              <a:ext cx="661035" cy="661035"/>
            </a:xfrm>
            <a:custGeom>
              <a:avLst/>
              <a:gdLst/>
              <a:ahLst/>
              <a:cxnLst/>
              <a:rect r="r" b="b" t="t" l="l"/>
              <a:pathLst>
                <a:path h="661035" w="661035">
                  <a:moveTo>
                    <a:pt x="0" y="123444"/>
                  </a:moveTo>
                  <a:cubicBezTo>
                    <a:pt x="0" y="55245"/>
                    <a:pt x="55245" y="0"/>
                    <a:pt x="123444" y="0"/>
                  </a:cubicBezTo>
                  <a:lnTo>
                    <a:pt x="537591" y="0"/>
                  </a:lnTo>
                  <a:cubicBezTo>
                    <a:pt x="605790" y="0"/>
                    <a:pt x="661035" y="55245"/>
                    <a:pt x="661035" y="123444"/>
                  </a:cubicBezTo>
                  <a:lnTo>
                    <a:pt x="661035" y="537591"/>
                  </a:lnTo>
                  <a:cubicBezTo>
                    <a:pt x="661035" y="605790"/>
                    <a:pt x="605790" y="661035"/>
                    <a:pt x="537591" y="661035"/>
                  </a:cubicBezTo>
                  <a:lnTo>
                    <a:pt x="123444" y="661035"/>
                  </a:lnTo>
                  <a:cubicBezTo>
                    <a:pt x="55245" y="661035"/>
                    <a:pt x="0" y="605790"/>
                    <a:pt x="0" y="537591"/>
                  </a:cubicBezTo>
                  <a:close/>
                </a:path>
              </a:pathLst>
            </a:custGeom>
            <a:solidFill>
              <a:srgbClr val="31136C"/>
            </a:solidFill>
          </p:spPr>
        </p:sp>
        <p:sp>
          <p:nvSpPr>
            <p:cNvPr name="Freeform 20" id="20"/>
            <p:cNvSpPr/>
            <p:nvPr/>
          </p:nvSpPr>
          <p:spPr>
            <a:xfrm flipH="false" flipV="false" rot="0">
              <a:off x="0" y="0"/>
              <a:ext cx="673735" cy="673735"/>
            </a:xfrm>
            <a:custGeom>
              <a:avLst/>
              <a:gdLst/>
              <a:ahLst/>
              <a:cxnLst/>
              <a:rect r="r" b="b" t="t" l="l"/>
              <a:pathLst>
                <a:path h="673735" w="673735">
                  <a:moveTo>
                    <a:pt x="0" y="129794"/>
                  </a:moveTo>
                  <a:cubicBezTo>
                    <a:pt x="0" y="58039"/>
                    <a:pt x="58039" y="0"/>
                    <a:pt x="129794" y="0"/>
                  </a:cubicBezTo>
                  <a:lnTo>
                    <a:pt x="543941" y="0"/>
                  </a:lnTo>
                  <a:lnTo>
                    <a:pt x="543941" y="6350"/>
                  </a:lnTo>
                  <a:lnTo>
                    <a:pt x="543941" y="0"/>
                  </a:lnTo>
                  <a:cubicBezTo>
                    <a:pt x="615569" y="0"/>
                    <a:pt x="673735" y="58039"/>
                    <a:pt x="673735" y="129794"/>
                  </a:cubicBezTo>
                  <a:lnTo>
                    <a:pt x="667385" y="129794"/>
                  </a:lnTo>
                  <a:lnTo>
                    <a:pt x="673735" y="129794"/>
                  </a:lnTo>
                  <a:lnTo>
                    <a:pt x="673735" y="543941"/>
                  </a:lnTo>
                  <a:lnTo>
                    <a:pt x="667385" y="543941"/>
                  </a:lnTo>
                  <a:lnTo>
                    <a:pt x="673735" y="543941"/>
                  </a:lnTo>
                  <a:cubicBezTo>
                    <a:pt x="673735" y="615569"/>
                    <a:pt x="615696" y="673735"/>
                    <a:pt x="543941" y="673735"/>
                  </a:cubicBezTo>
                  <a:lnTo>
                    <a:pt x="543941" y="667385"/>
                  </a:lnTo>
                  <a:lnTo>
                    <a:pt x="543941" y="673735"/>
                  </a:lnTo>
                  <a:lnTo>
                    <a:pt x="129794" y="673735"/>
                  </a:lnTo>
                  <a:lnTo>
                    <a:pt x="129794" y="667385"/>
                  </a:lnTo>
                  <a:lnTo>
                    <a:pt x="129794" y="673735"/>
                  </a:lnTo>
                  <a:cubicBezTo>
                    <a:pt x="58039" y="673735"/>
                    <a:pt x="0" y="615569"/>
                    <a:pt x="0" y="543941"/>
                  </a:cubicBezTo>
                  <a:lnTo>
                    <a:pt x="0" y="129794"/>
                  </a:lnTo>
                  <a:lnTo>
                    <a:pt x="6350" y="129794"/>
                  </a:lnTo>
                  <a:lnTo>
                    <a:pt x="0" y="129794"/>
                  </a:lnTo>
                  <a:moveTo>
                    <a:pt x="12700" y="129794"/>
                  </a:moveTo>
                  <a:lnTo>
                    <a:pt x="12700" y="543941"/>
                  </a:lnTo>
                  <a:lnTo>
                    <a:pt x="6350" y="543941"/>
                  </a:lnTo>
                  <a:lnTo>
                    <a:pt x="12700" y="543941"/>
                  </a:lnTo>
                  <a:cubicBezTo>
                    <a:pt x="12700" y="608584"/>
                    <a:pt x="65151" y="661035"/>
                    <a:pt x="129794" y="661035"/>
                  </a:cubicBezTo>
                  <a:lnTo>
                    <a:pt x="543941" y="661035"/>
                  </a:lnTo>
                  <a:cubicBezTo>
                    <a:pt x="608584" y="661035"/>
                    <a:pt x="661035" y="608584"/>
                    <a:pt x="661035" y="543941"/>
                  </a:cubicBezTo>
                  <a:lnTo>
                    <a:pt x="661035" y="129794"/>
                  </a:lnTo>
                  <a:cubicBezTo>
                    <a:pt x="661035" y="65151"/>
                    <a:pt x="608584" y="12700"/>
                    <a:pt x="543941" y="12700"/>
                  </a:cubicBezTo>
                  <a:lnTo>
                    <a:pt x="129794" y="12700"/>
                  </a:lnTo>
                  <a:lnTo>
                    <a:pt x="129794" y="6350"/>
                  </a:lnTo>
                  <a:lnTo>
                    <a:pt x="129794" y="12700"/>
                  </a:lnTo>
                  <a:cubicBezTo>
                    <a:pt x="65151" y="12700"/>
                    <a:pt x="12700" y="65151"/>
                    <a:pt x="12700" y="129794"/>
                  </a:cubicBezTo>
                  <a:close/>
                </a:path>
              </a:pathLst>
            </a:custGeom>
            <a:solidFill>
              <a:srgbClr val="4A2C85"/>
            </a:solidFill>
          </p:spPr>
        </p:sp>
      </p:grpSp>
      <p:sp>
        <p:nvSpPr>
          <p:cNvPr name="TextBox 21" id="21"/>
          <p:cNvSpPr txBox="true"/>
          <p:nvPr/>
        </p:nvSpPr>
        <p:spPr>
          <a:xfrm rot="0">
            <a:off x="925860" y="4115246"/>
            <a:ext cx="186481" cy="282922"/>
          </a:xfrm>
          <a:prstGeom prst="rect">
            <a:avLst/>
          </a:prstGeom>
        </p:spPr>
        <p:txBody>
          <a:bodyPr anchor="t" rtlCol="false" tIns="0" lIns="0" bIns="0" rIns="0">
            <a:spAutoFit/>
          </a:bodyPr>
          <a:lstStyle/>
          <a:p>
            <a:pPr algn="ctr">
              <a:lnSpc>
                <a:spcPts val="2562"/>
              </a:lnSpc>
            </a:pPr>
            <a:r>
              <a:rPr lang="en-US" sz="2562">
                <a:solidFill>
                  <a:srgbClr val="DCD7E5"/>
                </a:solidFill>
                <a:latin typeface="Montserrat"/>
                <a:ea typeface="Montserrat"/>
                <a:cs typeface="Montserrat"/>
                <a:sym typeface="Montserrat"/>
              </a:rPr>
              <a:t>3</a:t>
            </a:r>
          </a:p>
        </p:txBody>
      </p:sp>
      <p:sp>
        <p:nvSpPr>
          <p:cNvPr name="TextBox 22" id="22"/>
          <p:cNvSpPr txBox="true"/>
          <p:nvPr/>
        </p:nvSpPr>
        <p:spPr>
          <a:xfrm rot="0">
            <a:off x="1487240" y="3975497"/>
            <a:ext cx="3367980" cy="353765"/>
          </a:xfrm>
          <a:prstGeom prst="rect">
            <a:avLst/>
          </a:prstGeom>
        </p:spPr>
        <p:txBody>
          <a:bodyPr anchor="t" rtlCol="false" tIns="0" lIns="0" bIns="0" rIns="0">
            <a:spAutoFit/>
          </a:bodyPr>
          <a:lstStyle/>
          <a:p>
            <a:pPr algn="l">
              <a:lnSpc>
                <a:spcPts val="2687"/>
              </a:lnSpc>
            </a:pPr>
            <a:r>
              <a:rPr lang="en-US" sz="2125">
                <a:solidFill>
                  <a:srgbClr val="DCD7E5"/>
                </a:solidFill>
                <a:latin typeface="Montserrat"/>
                <a:ea typeface="Montserrat"/>
                <a:cs typeface="Montserrat"/>
                <a:sym typeface="Montserrat"/>
              </a:rPr>
              <a:t>Randomized Juror Pools</a:t>
            </a:r>
          </a:p>
        </p:txBody>
      </p:sp>
      <p:sp>
        <p:nvSpPr>
          <p:cNvPr name="TextBox 23" id="23"/>
          <p:cNvSpPr txBox="true"/>
          <p:nvPr/>
        </p:nvSpPr>
        <p:spPr>
          <a:xfrm rot="0">
            <a:off x="1487240" y="4394746"/>
            <a:ext cx="7546627" cy="1124396"/>
          </a:xfrm>
          <a:prstGeom prst="rect">
            <a:avLst/>
          </a:prstGeom>
        </p:spPr>
        <p:txBody>
          <a:bodyPr anchor="t" rtlCol="false" tIns="0" lIns="0" bIns="0" rIns="0">
            <a:spAutoFit/>
          </a:bodyPr>
          <a:lstStyle/>
          <a:p>
            <a:pPr algn="l">
              <a:lnSpc>
                <a:spcPts val="2749"/>
              </a:lnSpc>
            </a:pPr>
            <a:r>
              <a:rPr lang="en-US" sz="1687">
                <a:solidFill>
                  <a:srgbClr val="DCD7E5"/>
                </a:solidFill>
                <a:latin typeface="Heebo Light"/>
                <a:ea typeface="Heebo Light"/>
                <a:cs typeface="Heebo Light"/>
                <a:sym typeface="Heebo Light"/>
              </a:rPr>
              <a:t>Assigning disputes to randomized juror pools mitigates the risk of manipulation and collusion, enhancing the overall security and impartiality of the dispute resolution process.</a:t>
            </a:r>
          </a:p>
        </p:txBody>
      </p:sp>
      <p:grpSp>
        <p:nvGrpSpPr>
          <p:cNvPr name="Group 24" id="24"/>
          <p:cNvGrpSpPr/>
          <p:nvPr/>
        </p:nvGrpSpPr>
        <p:grpSpPr>
          <a:xfrm rot="0">
            <a:off x="9249370" y="3980260"/>
            <a:ext cx="505271" cy="505271"/>
            <a:chOff x="0" y="0"/>
            <a:chExt cx="673695" cy="673695"/>
          </a:xfrm>
        </p:grpSpPr>
        <p:sp>
          <p:nvSpPr>
            <p:cNvPr name="Freeform 25" id="25"/>
            <p:cNvSpPr/>
            <p:nvPr/>
          </p:nvSpPr>
          <p:spPr>
            <a:xfrm flipH="false" flipV="false" rot="0">
              <a:off x="6350" y="6350"/>
              <a:ext cx="661035" cy="661035"/>
            </a:xfrm>
            <a:custGeom>
              <a:avLst/>
              <a:gdLst/>
              <a:ahLst/>
              <a:cxnLst/>
              <a:rect r="r" b="b" t="t" l="l"/>
              <a:pathLst>
                <a:path h="661035" w="661035">
                  <a:moveTo>
                    <a:pt x="0" y="123444"/>
                  </a:moveTo>
                  <a:cubicBezTo>
                    <a:pt x="0" y="55245"/>
                    <a:pt x="55245" y="0"/>
                    <a:pt x="123444" y="0"/>
                  </a:cubicBezTo>
                  <a:lnTo>
                    <a:pt x="537591" y="0"/>
                  </a:lnTo>
                  <a:cubicBezTo>
                    <a:pt x="605790" y="0"/>
                    <a:pt x="661035" y="55245"/>
                    <a:pt x="661035" y="123444"/>
                  </a:cubicBezTo>
                  <a:lnTo>
                    <a:pt x="661035" y="537591"/>
                  </a:lnTo>
                  <a:cubicBezTo>
                    <a:pt x="661035" y="605790"/>
                    <a:pt x="605790" y="661035"/>
                    <a:pt x="537591" y="661035"/>
                  </a:cubicBezTo>
                  <a:lnTo>
                    <a:pt x="123444" y="661035"/>
                  </a:lnTo>
                  <a:cubicBezTo>
                    <a:pt x="55245" y="661035"/>
                    <a:pt x="0" y="605790"/>
                    <a:pt x="0" y="537591"/>
                  </a:cubicBezTo>
                  <a:close/>
                </a:path>
              </a:pathLst>
            </a:custGeom>
            <a:solidFill>
              <a:srgbClr val="31136C"/>
            </a:solidFill>
          </p:spPr>
        </p:sp>
        <p:sp>
          <p:nvSpPr>
            <p:cNvPr name="Freeform 26" id="26"/>
            <p:cNvSpPr/>
            <p:nvPr/>
          </p:nvSpPr>
          <p:spPr>
            <a:xfrm flipH="false" flipV="false" rot="0">
              <a:off x="0" y="0"/>
              <a:ext cx="673735" cy="673735"/>
            </a:xfrm>
            <a:custGeom>
              <a:avLst/>
              <a:gdLst/>
              <a:ahLst/>
              <a:cxnLst/>
              <a:rect r="r" b="b" t="t" l="l"/>
              <a:pathLst>
                <a:path h="673735" w="673735">
                  <a:moveTo>
                    <a:pt x="0" y="129794"/>
                  </a:moveTo>
                  <a:cubicBezTo>
                    <a:pt x="0" y="58039"/>
                    <a:pt x="58039" y="0"/>
                    <a:pt x="129794" y="0"/>
                  </a:cubicBezTo>
                  <a:lnTo>
                    <a:pt x="543941" y="0"/>
                  </a:lnTo>
                  <a:lnTo>
                    <a:pt x="543941" y="6350"/>
                  </a:lnTo>
                  <a:lnTo>
                    <a:pt x="543941" y="0"/>
                  </a:lnTo>
                  <a:cubicBezTo>
                    <a:pt x="615569" y="0"/>
                    <a:pt x="673735" y="58039"/>
                    <a:pt x="673735" y="129794"/>
                  </a:cubicBezTo>
                  <a:lnTo>
                    <a:pt x="667385" y="129794"/>
                  </a:lnTo>
                  <a:lnTo>
                    <a:pt x="673735" y="129794"/>
                  </a:lnTo>
                  <a:lnTo>
                    <a:pt x="673735" y="543941"/>
                  </a:lnTo>
                  <a:lnTo>
                    <a:pt x="667385" y="543941"/>
                  </a:lnTo>
                  <a:lnTo>
                    <a:pt x="673735" y="543941"/>
                  </a:lnTo>
                  <a:cubicBezTo>
                    <a:pt x="673735" y="615569"/>
                    <a:pt x="615696" y="673735"/>
                    <a:pt x="543941" y="673735"/>
                  </a:cubicBezTo>
                  <a:lnTo>
                    <a:pt x="543941" y="667385"/>
                  </a:lnTo>
                  <a:lnTo>
                    <a:pt x="543941" y="673735"/>
                  </a:lnTo>
                  <a:lnTo>
                    <a:pt x="129794" y="673735"/>
                  </a:lnTo>
                  <a:lnTo>
                    <a:pt x="129794" y="667385"/>
                  </a:lnTo>
                  <a:lnTo>
                    <a:pt x="129794" y="673735"/>
                  </a:lnTo>
                  <a:cubicBezTo>
                    <a:pt x="58039" y="673735"/>
                    <a:pt x="0" y="615569"/>
                    <a:pt x="0" y="543941"/>
                  </a:cubicBezTo>
                  <a:lnTo>
                    <a:pt x="0" y="129794"/>
                  </a:lnTo>
                  <a:lnTo>
                    <a:pt x="6350" y="129794"/>
                  </a:lnTo>
                  <a:lnTo>
                    <a:pt x="0" y="129794"/>
                  </a:lnTo>
                  <a:moveTo>
                    <a:pt x="12700" y="129794"/>
                  </a:moveTo>
                  <a:lnTo>
                    <a:pt x="12700" y="543941"/>
                  </a:lnTo>
                  <a:lnTo>
                    <a:pt x="6350" y="543941"/>
                  </a:lnTo>
                  <a:lnTo>
                    <a:pt x="12700" y="543941"/>
                  </a:lnTo>
                  <a:cubicBezTo>
                    <a:pt x="12700" y="608584"/>
                    <a:pt x="65151" y="661035"/>
                    <a:pt x="129794" y="661035"/>
                  </a:cubicBezTo>
                  <a:lnTo>
                    <a:pt x="543941" y="661035"/>
                  </a:lnTo>
                  <a:cubicBezTo>
                    <a:pt x="608584" y="661035"/>
                    <a:pt x="661035" y="608584"/>
                    <a:pt x="661035" y="543941"/>
                  </a:cubicBezTo>
                  <a:lnTo>
                    <a:pt x="661035" y="129794"/>
                  </a:lnTo>
                  <a:cubicBezTo>
                    <a:pt x="661035" y="65151"/>
                    <a:pt x="608584" y="12700"/>
                    <a:pt x="543941" y="12700"/>
                  </a:cubicBezTo>
                  <a:lnTo>
                    <a:pt x="129794" y="12700"/>
                  </a:lnTo>
                  <a:lnTo>
                    <a:pt x="129794" y="6350"/>
                  </a:lnTo>
                  <a:lnTo>
                    <a:pt x="129794" y="12700"/>
                  </a:lnTo>
                  <a:cubicBezTo>
                    <a:pt x="65151" y="12700"/>
                    <a:pt x="12700" y="65151"/>
                    <a:pt x="12700" y="129794"/>
                  </a:cubicBezTo>
                  <a:close/>
                </a:path>
              </a:pathLst>
            </a:custGeom>
            <a:solidFill>
              <a:srgbClr val="4A2C85"/>
            </a:solidFill>
          </p:spPr>
        </p:sp>
      </p:grpSp>
      <p:sp>
        <p:nvSpPr>
          <p:cNvPr name="TextBox 27" id="27"/>
          <p:cNvSpPr txBox="true"/>
          <p:nvPr/>
        </p:nvSpPr>
        <p:spPr>
          <a:xfrm rot="0">
            <a:off x="9392691" y="4115246"/>
            <a:ext cx="218480" cy="282922"/>
          </a:xfrm>
          <a:prstGeom prst="rect">
            <a:avLst/>
          </a:prstGeom>
        </p:spPr>
        <p:txBody>
          <a:bodyPr anchor="t" rtlCol="false" tIns="0" lIns="0" bIns="0" rIns="0">
            <a:spAutoFit/>
          </a:bodyPr>
          <a:lstStyle/>
          <a:p>
            <a:pPr algn="ctr">
              <a:lnSpc>
                <a:spcPts val="2562"/>
              </a:lnSpc>
            </a:pPr>
            <a:r>
              <a:rPr lang="en-US" sz="2562">
                <a:solidFill>
                  <a:srgbClr val="DCD7E5"/>
                </a:solidFill>
                <a:latin typeface="Montserrat"/>
                <a:ea typeface="Montserrat"/>
                <a:cs typeface="Montserrat"/>
                <a:sym typeface="Montserrat"/>
              </a:rPr>
              <a:t>4</a:t>
            </a:r>
          </a:p>
        </p:txBody>
      </p:sp>
      <p:sp>
        <p:nvSpPr>
          <p:cNvPr name="TextBox 28" id="28"/>
          <p:cNvSpPr txBox="true"/>
          <p:nvPr/>
        </p:nvSpPr>
        <p:spPr>
          <a:xfrm rot="0">
            <a:off x="9970145" y="3975497"/>
            <a:ext cx="2820292" cy="353765"/>
          </a:xfrm>
          <a:prstGeom prst="rect">
            <a:avLst/>
          </a:prstGeom>
        </p:spPr>
        <p:txBody>
          <a:bodyPr anchor="t" rtlCol="false" tIns="0" lIns="0" bIns="0" rIns="0">
            <a:spAutoFit/>
          </a:bodyPr>
          <a:lstStyle/>
          <a:p>
            <a:pPr algn="l">
              <a:lnSpc>
                <a:spcPts val="2687"/>
              </a:lnSpc>
            </a:pPr>
            <a:r>
              <a:rPr lang="en-US" sz="2125">
                <a:solidFill>
                  <a:srgbClr val="DCD7E5"/>
                </a:solidFill>
                <a:latin typeface="Montserrat"/>
                <a:ea typeface="Montserrat"/>
                <a:cs typeface="Montserrat"/>
                <a:sym typeface="Montserrat"/>
              </a:rPr>
              <a:t>Incentive Alignment</a:t>
            </a:r>
          </a:p>
        </p:txBody>
      </p:sp>
      <p:sp>
        <p:nvSpPr>
          <p:cNvPr name="TextBox 29" id="29"/>
          <p:cNvSpPr txBox="true"/>
          <p:nvPr/>
        </p:nvSpPr>
        <p:spPr>
          <a:xfrm rot="0">
            <a:off x="9970145" y="4394746"/>
            <a:ext cx="7546628" cy="1124396"/>
          </a:xfrm>
          <a:prstGeom prst="rect">
            <a:avLst/>
          </a:prstGeom>
        </p:spPr>
        <p:txBody>
          <a:bodyPr anchor="t" rtlCol="false" tIns="0" lIns="0" bIns="0" rIns="0">
            <a:spAutoFit/>
          </a:bodyPr>
          <a:lstStyle/>
          <a:p>
            <a:pPr algn="l">
              <a:lnSpc>
                <a:spcPts val="2749"/>
              </a:lnSpc>
            </a:pPr>
            <a:r>
              <a:rPr lang="en-US" sz="1687">
                <a:solidFill>
                  <a:srgbClr val="DCD7E5"/>
                </a:solidFill>
                <a:latin typeface="Heebo Light"/>
                <a:ea typeface="Heebo Light"/>
                <a:cs typeface="Heebo Light"/>
                <a:sym typeface="Heebo Light"/>
              </a:rPr>
              <a:t>Aligning incentives through rewards for honest voting and penalties for dishonest behavior encourages jurors to act with integrity and make fair decisions based on the evidence presented.</a:t>
            </a:r>
          </a:p>
        </p:txBody>
      </p:sp>
      <p:sp>
        <p:nvSpPr>
          <p:cNvPr name="Freeform 30" id="30" descr="preencoded.png"/>
          <p:cNvSpPr/>
          <p:nvPr/>
        </p:nvSpPr>
        <p:spPr>
          <a:xfrm flipH="false" flipV="false" rot="0">
            <a:off x="771228" y="5766941"/>
            <a:ext cx="5260925" cy="3914924"/>
          </a:xfrm>
          <a:custGeom>
            <a:avLst/>
            <a:gdLst/>
            <a:ahLst/>
            <a:cxnLst/>
            <a:rect r="r" b="b" t="t" l="l"/>
            <a:pathLst>
              <a:path h="3914924" w="5260925">
                <a:moveTo>
                  <a:pt x="0" y="0"/>
                </a:moveTo>
                <a:lnTo>
                  <a:pt x="5260924" y="0"/>
                </a:lnTo>
                <a:lnTo>
                  <a:pt x="5260924" y="3914924"/>
                </a:lnTo>
                <a:lnTo>
                  <a:pt x="0" y="3914924"/>
                </a:lnTo>
                <a:lnTo>
                  <a:pt x="0" y="0"/>
                </a:lnTo>
                <a:close/>
              </a:path>
            </a:pathLst>
          </a:custGeom>
          <a:blipFill>
            <a:blip r:embed="rId4"/>
            <a:stretch>
              <a:fillRect l="0" t="-27" r="0" b="-27"/>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D0A2C">
                <a:alpha val="74902"/>
              </a:srgbClr>
            </a:solidFill>
          </p:spPr>
        </p:sp>
      </p:grpSp>
      <p:sp>
        <p:nvSpPr>
          <p:cNvPr name="Freeform 5" id="5" descr="preencoded.png"/>
          <p:cNvSpPr/>
          <p:nvPr/>
        </p:nvSpPr>
        <p:spPr>
          <a:xfrm flipH="false" flipV="false" rot="0">
            <a:off x="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4"/>
            <a:stretch>
              <a:fillRect l="0" t="0" r="0" b="0"/>
            </a:stretch>
          </a:blipFill>
        </p:spPr>
      </p:sp>
      <p:sp>
        <p:nvSpPr>
          <p:cNvPr name="Freeform 6" id="6" descr="preencoded.png"/>
          <p:cNvSpPr/>
          <p:nvPr/>
        </p:nvSpPr>
        <p:spPr>
          <a:xfrm flipH="false" flipV="false" rot="0">
            <a:off x="301824" y="3392240"/>
            <a:ext cx="6254204" cy="3502372"/>
          </a:xfrm>
          <a:custGeom>
            <a:avLst/>
            <a:gdLst/>
            <a:ahLst/>
            <a:cxnLst/>
            <a:rect r="r" b="b" t="t" l="l"/>
            <a:pathLst>
              <a:path h="3502372" w="6254204">
                <a:moveTo>
                  <a:pt x="0" y="0"/>
                </a:moveTo>
                <a:lnTo>
                  <a:pt x="6254203" y="0"/>
                </a:lnTo>
                <a:lnTo>
                  <a:pt x="6254203" y="3502372"/>
                </a:lnTo>
                <a:lnTo>
                  <a:pt x="0" y="3502372"/>
                </a:lnTo>
                <a:lnTo>
                  <a:pt x="0" y="0"/>
                </a:lnTo>
                <a:close/>
              </a:path>
            </a:pathLst>
          </a:custGeom>
          <a:blipFill>
            <a:blip r:embed="rId5"/>
            <a:stretch>
              <a:fillRect l="0" t="0" r="0" b="0"/>
            </a:stretch>
          </a:blipFill>
        </p:spPr>
      </p:sp>
      <p:sp>
        <p:nvSpPr>
          <p:cNvPr name="TextBox 7" id="7"/>
          <p:cNvSpPr txBox="true"/>
          <p:nvPr/>
        </p:nvSpPr>
        <p:spPr>
          <a:xfrm rot="0">
            <a:off x="7703195" y="1286916"/>
            <a:ext cx="9252198" cy="783134"/>
          </a:xfrm>
          <a:prstGeom prst="rect">
            <a:avLst/>
          </a:prstGeom>
        </p:spPr>
        <p:txBody>
          <a:bodyPr anchor="t" rtlCol="false" tIns="0" lIns="0" bIns="0" rIns="0">
            <a:spAutoFit/>
          </a:bodyPr>
          <a:lstStyle/>
          <a:p>
            <a:pPr algn="l">
              <a:lnSpc>
                <a:spcPts val="5937"/>
              </a:lnSpc>
            </a:pPr>
            <a:r>
              <a:rPr lang="en-US" sz="4750">
                <a:solidFill>
                  <a:srgbClr val="F2F0F4"/>
                </a:solidFill>
                <a:latin typeface="Montserrat"/>
                <a:ea typeface="Montserrat"/>
                <a:cs typeface="Montserrat"/>
                <a:sym typeface="Montserrat"/>
              </a:rPr>
              <a:t>Dynamic GRULL Token Pricing</a:t>
            </a:r>
          </a:p>
        </p:txBody>
      </p:sp>
      <p:grpSp>
        <p:nvGrpSpPr>
          <p:cNvPr name="Group 8" id="8"/>
          <p:cNvGrpSpPr/>
          <p:nvPr/>
        </p:nvGrpSpPr>
        <p:grpSpPr>
          <a:xfrm rot="0">
            <a:off x="7698432" y="2427386"/>
            <a:ext cx="4758630" cy="4124325"/>
            <a:chOff x="0" y="0"/>
            <a:chExt cx="6344840" cy="5499100"/>
          </a:xfrm>
        </p:grpSpPr>
        <p:sp>
          <p:nvSpPr>
            <p:cNvPr name="Freeform 9" id="9"/>
            <p:cNvSpPr/>
            <p:nvPr/>
          </p:nvSpPr>
          <p:spPr>
            <a:xfrm flipH="false" flipV="false" rot="0">
              <a:off x="6350" y="6350"/>
              <a:ext cx="6332093" cy="5486400"/>
            </a:xfrm>
            <a:custGeom>
              <a:avLst/>
              <a:gdLst/>
              <a:ahLst/>
              <a:cxnLst/>
              <a:rect r="r" b="b" t="t" l="l"/>
              <a:pathLst>
                <a:path h="5486400" w="6332093">
                  <a:moveTo>
                    <a:pt x="0" y="135255"/>
                  </a:moveTo>
                  <a:cubicBezTo>
                    <a:pt x="0" y="60579"/>
                    <a:pt x="60579" y="0"/>
                    <a:pt x="135255" y="0"/>
                  </a:cubicBezTo>
                  <a:lnTo>
                    <a:pt x="6196838" y="0"/>
                  </a:lnTo>
                  <a:cubicBezTo>
                    <a:pt x="6271514" y="0"/>
                    <a:pt x="6332093" y="60579"/>
                    <a:pt x="6332093" y="135255"/>
                  </a:cubicBezTo>
                  <a:lnTo>
                    <a:pt x="6332093" y="5351145"/>
                  </a:lnTo>
                  <a:cubicBezTo>
                    <a:pt x="6332093" y="5425821"/>
                    <a:pt x="6271514" y="5486400"/>
                    <a:pt x="6196838" y="5486400"/>
                  </a:cubicBezTo>
                  <a:lnTo>
                    <a:pt x="135255" y="5486400"/>
                  </a:lnTo>
                  <a:cubicBezTo>
                    <a:pt x="60579" y="5486400"/>
                    <a:pt x="0" y="5425821"/>
                    <a:pt x="0" y="5351145"/>
                  </a:cubicBezTo>
                  <a:close/>
                </a:path>
              </a:pathLst>
            </a:custGeom>
            <a:solidFill>
              <a:srgbClr val="31136C"/>
            </a:solidFill>
          </p:spPr>
        </p:sp>
        <p:sp>
          <p:nvSpPr>
            <p:cNvPr name="Freeform 10" id="10"/>
            <p:cNvSpPr/>
            <p:nvPr/>
          </p:nvSpPr>
          <p:spPr>
            <a:xfrm flipH="false" flipV="false" rot="0">
              <a:off x="0" y="0"/>
              <a:ext cx="6344793" cy="5499100"/>
            </a:xfrm>
            <a:custGeom>
              <a:avLst/>
              <a:gdLst/>
              <a:ahLst/>
              <a:cxnLst/>
              <a:rect r="r" b="b" t="t" l="l"/>
              <a:pathLst>
                <a:path h="5499100" w="6344793">
                  <a:moveTo>
                    <a:pt x="0" y="141605"/>
                  </a:moveTo>
                  <a:cubicBezTo>
                    <a:pt x="0" y="63373"/>
                    <a:pt x="63373" y="0"/>
                    <a:pt x="141605" y="0"/>
                  </a:cubicBezTo>
                  <a:lnTo>
                    <a:pt x="6203188" y="0"/>
                  </a:lnTo>
                  <a:lnTo>
                    <a:pt x="6203188" y="6350"/>
                  </a:lnTo>
                  <a:lnTo>
                    <a:pt x="6203188" y="0"/>
                  </a:lnTo>
                  <a:cubicBezTo>
                    <a:pt x="6281420" y="0"/>
                    <a:pt x="6344793" y="63373"/>
                    <a:pt x="6344793" y="141605"/>
                  </a:cubicBezTo>
                  <a:lnTo>
                    <a:pt x="6338443" y="141605"/>
                  </a:lnTo>
                  <a:lnTo>
                    <a:pt x="6344793" y="141605"/>
                  </a:lnTo>
                  <a:lnTo>
                    <a:pt x="6344793" y="5357495"/>
                  </a:lnTo>
                  <a:lnTo>
                    <a:pt x="6338443" y="5357495"/>
                  </a:lnTo>
                  <a:lnTo>
                    <a:pt x="6344793" y="5357495"/>
                  </a:lnTo>
                  <a:cubicBezTo>
                    <a:pt x="6344793" y="5435727"/>
                    <a:pt x="6281420" y="5499100"/>
                    <a:pt x="6203188" y="5499100"/>
                  </a:cubicBezTo>
                  <a:lnTo>
                    <a:pt x="6203188" y="5492750"/>
                  </a:lnTo>
                  <a:lnTo>
                    <a:pt x="6203188" y="5499100"/>
                  </a:lnTo>
                  <a:lnTo>
                    <a:pt x="141605" y="5499100"/>
                  </a:lnTo>
                  <a:lnTo>
                    <a:pt x="141605" y="5492750"/>
                  </a:lnTo>
                  <a:lnTo>
                    <a:pt x="141605" y="5499100"/>
                  </a:lnTo>
                  <a:cubicBezTo>
                    <a:pt x="63373" y="5499100"/>
                    <a:pt x="0" y="5435727"/>
                    <a:pt x="0" y="5357495"/>
                  </a:cubicBezTo>
                  <a:lnTo>
                    <a:pt x="0" y="141605"/>
                  </a:lnTo>
                  <a:lnTo>
                    <a:pt x="6350" y="141605"/>
                  </a:lnTo>
                  <a:lnTo>
                    <a:pt x="0" y="141605"/>
                  </a:lnTo>
                  <a:moveTo>
                    <a:pt x="12700" y="141605"/>
                  </a:moveTo>
                  <a:lnTo>
                    <a:pt x="12700" y="5357495"/>
                  </a:lnTo>
                  <a:lnTo>
                    <a:pt x="6350" y="5357495"/>
                  </a:lnTo>
                  <a:lnTo>
                    <a:pt x="12700" y="5357495"/>
                  </a:lnTo>
                  <a:cubicBezTo>
                    <a:pt x="12700" y="5428742"/>
                    <a:pt x="70485" y="5486400"/>
                    <a:pt x="141605" y="5486400"/>
                  </a:cubicBezTo>
                  <a:lnTo>
                    <a:pt x="6203188" y="5486400"/>
                  </a:lnTo>
                  <a:cubicBezTo>
                    <a:pt x="6274435" y="5486400"/>
                    <a:pt x="6332093" y="5428742"/>
                    <a:pt x="6332093" y="5357495"/>
                  </a:cubicBezTo>
                  <a:lnTo>
                    <a:pt x="6332093" y="141605"/>
                  </a:lnTo>
                  <a:cubicBezTo>
                    <a:pt x="6332093" y="70485"/>
                    <a:pt x="6274308" y="12700"/>
                    <a:pt x="6203188" y="12700"/>
                  </a:cubicBezTo>
                  <a:lnTo>
                    <a:pt x="141605" y="12700"/>
                  </a:lnTo>
                  <a:lnTo>
                    <a:pt x="141605" y="6350"/>
                  </a:lnTo>
                  <a:lnTo>
                    <a:pt x="141605" y="12700"/>
                  </a:lnTo>
                  <a:cubicBezTo>
                    <a:pt x="70485" y="12700"/>
                    <a:pt x="12700" y="70358"/>
                    <a:pt x="12700" y="141605"/>
                  </a:cubicBezTo>
                  <a:close/>
                </a:path>
              </a:pathLst>
            </a:custGeom>
            <a:solidFill>
              <a:srgbClr val="4A2C85"/>
            </a:solidFill>
          </p:spPr>
        </p:sp>
      </p:grpSp>
      <p:sp>
        <p:nvSpPr>
          <p:cNvPr name="TextBox 11" id="11"/>
          <p:cNvSpPr txBox="true"/>
          <p:nvPr/>
        </p:nvSpPr>
        <p:spPr>
          <a:xfrm rot="0">
            <a:off x="7954119" y="2664024"/>
            <a:ext cx="3541960" cy="396329"/>
          </a:xfrm>
          <a:prstGeom prst="rect">
            <a:avLst/>
          </a:prstGeom>
        </p:spPr>
        <p:txBody>
          <a:bodyPr anchor="t" rtlCol="false" tIns="0" lIns="0" bIns="0" rIns="0">
            <a:spAutoFit/>
          </a:bodyPr>
          <a:lstStyle/>
          <a:p>
            <a:pPr algn="l">
              <a:lnSpc>
                <a:spcPts val="2937"/>
              </a:lnSpc>
            </a:pPr>
            <a:r>
              <a:rPr lang="en-US" sz="2375">
                <a:solidFill>
                  <a:srgbClr val="DCD7E5"/>
                </a:solidFill>
                <a:latin typeface="Montserrat"/>
                <a:ea typeface="Montserrat"/>
                <a:cs typeface="Montserrat"/>
                <a:sym typeface="Montserrat"/>
              </a:rPr>
              <a:t>Demand-Based Pricing</a:t>
            </a:r>
          </a:p>
        </p:txBody>
      </p:sp>
      <p:sp>
        <p:nvSpPr>
          <p:cNvPr name="TextBox 12" id="12"/>
          <p:cNvSpPr txBox="true"/>
          <p:nvPr/>
        </p:nvSpPr>
        <p:spPr>
          <a:xfrm rot="0">
            <a:off x="7954119" y="3119437"/>
            <a:ext cx="4247258" cy="2017514"/>
          </a:xfrm>
          <a:prstGeom prst="rect">
            <a:avLst/>
          </a:prstGeom>
        </p:spPr>
        <p:txBody>
          <a:bodyPr anchor="t" rtlCol="false" tIns="0" lIns="0" bIns="0" rIns="0">
            <a:spAutoFit/>
          </a:bodyPr>
          <a:lstStyle/>
          <a:p>
            <a:pPr algn="l">
              <a:lnSpc>
                <a:spcPts val="3000"/>
              </a:lnSpc>
            </a:pPr>
            <a:r>
              <a:rPr lang="en-US" sz="1874">
                <a:solidFill>
                  <a:srgbClr val="DCD7E5"/>
                </a:solidFill>
                <a:latin typeface="Heebo Light"/>
                <a:ea typeface="Heebo Light"/>
                <a:cs typeface="Heebo Light"/>
                <a:sym typeface="Heebo Light"/>
              </a:rPr>
              <a:t>The GRULL token price adjusts dynamically based on demand, creating a responsive market mechanism that reflects the token's utility within the dispute resolution ecosystem.</a:t>
            </a:r>
          </a:p>
        </p:txBody>
      </p:sp>
      <p:grpSp>
        <p:nvGrpSpPr>
          <p:cNvPr name="Group 13" id="13"/>
          <p:cNvGrpSpPr/>
          <p:nvPr/>
        </p:nvGrpSpPr>
        <p:grpSpPr>
          <a:xfrm rot="0">
            <a:off x="12688937" y="2427386"/>
            <a:ext cx="4758630" cy="4124325"/>
            <a:chOff x="0" y="0"/>
            <a:chExt cx="6344840" cy="5499100"/>
          </a:xfrm>
        </p:grpSpPr>
        <p:sp>
          <p:nvSpPr>
            <p:cNvPr name="Freeform 14" id="14"/>
            <p:cNvSpPr/>
            <p:nvPr/>
          </p:nvSpPr>
          <p:spPr>
            <a:xfrm flipH="false" flipV="false" rot="0">
              <a:off x="6350" y="6350"/>
              <a:ext cx="6332093" cy="5486400"/>
            </a:xfrm>
            <a:custGeom>
              <a:avLst/>
              <a:gdLst/>
              <a:ahLst/>
              <a:cxnLst/>
              <a:rect r="r" b="b" t="t" l="l"/>
              <a:pathLst>
                <a:path h="5486400" w="6332093">
                  <a:moveTo>
                    <a:pt x="0" y="135255"/>
                  </a:moveTo>
                  <a:cubicBezTo>
                    <a:pt x="0" y="60579"/>
                    <a:pt x="60579" y="0"/>
                    <a:pt x="135255" y="0"/>
                  </a:cubicBezTo>
                  <a:lnTo>
                    <a:pt x="6196838" y="0"/>
                  </a:lnTo>
                  <a:cubicBezTo>
                    <a:pt x="6271514" y="0"/>
                    <a:pt x="6332093" y="60579"/>
                    <a:pt x="6332093" y="135255"/>
                  </a:cubicBezTo>
                  <a:lnTo>
                    <a:pt x="6332093" y="5351145"/>
                  </a:lnTo>
                  <a:cubicBezTo>
                    <a:pt x="6332093" y="5425821"/>
                    <a:pt x="6271514" y="5486400"/>
                    <a:pt x="6196838" y="5486400"/>
                  </a:cubicBezTo>
                  <a:lnTo>
                    <a:pt x="135255" y="5486400"/>
                  </a:lnTo>
                  <a:cubicBezTo>
                    <a:pt x="60579" y="5486400"/>
                    <a:pt x="0" y="5425821"/>
                    <a:pt x="0" y="5351145"/>
                  </a:cubicBezTo>
                  <a:close/>
                </a:path>
              </a:pathLst>
            </a:custGeom>
            <a:solidFill>
              <a:srgbClr val="31136C"/>
            </a:solidFill>
          </p:spPr>
        </p:sp>
        <p:sp>
          <p:nvSpPr>
            <p:cNvPr name="Freeform 15" id="15"/>
            <p:cNvSpPr/>
            <p:nvPr/>
          </p:nvSpPr>
          <p:spPr>
            <a:xfrm flipH="false" flipV="false" rot="0">
              <a:off x="0" y="0"/>
              <a:ext cx="6344793" cy="5499100"/>
            </a:xfrm>
            <a:custGeom>
              <a:avLst/>
              <a:gdLst/>
              <a:ahLst/>
              <a:cxnLst/>
              <a:rect r="r" b="b" t="t" l="l"/>
              <a:pathLst>
                <a:path h="5499100" w="6344793">
                  <a:moveTo>
                    <a:pt x="0" y="141605"/>
                  </a:moveTo>
                  <a:cubicBezTo>
                    <a:pt x="0" y="63373"/>
                    <a:pt x="63373" y="0"/>
                    <a:pt x="141605" y="0"/>
                  </a:cubicBezTo>
                  <a:lnTo>
                    <a:pt x="6203188" y="0"/>
                  </a:lnTo>
                  <a:lnTo>
                    <a:pt x="6203188" y="6350"/>
                  </a:lnTo>
                  <a:lnTo>
                    <a:pt x="6203188" y="0"/>
                  </a:lnTo>
                  <a:cubicBezTo>
                    <a:pt x="6281420" y="0"/>
                    <a:pt x="6344793" y="63373"/>
                    <a:pt x="6344793" y="141605"/>
                  </a:cubicBezTo>
                  <a:lnTo>
                    <a:pt x="6338443" y="141605"/>
                  </a:lnTo>
                  <a:lnTo>
                    <a:pt x="6344793" y="141605"/>
                  </a:lnTo>
                  <a:lnTo>
                    <a:pt x="6344793" y="5357495"/>
                  </a:lnTo>
                  <a:lnTo>
                    <a:pt x="6338443" y="5357495"/>
                  </a:lnTo>
                  <a:lnTo>
                    <a:pt x="6344793" y="5357495"/>
                  </a:lnTo>
                  <a:cubicBezTo>
                    <a:pt x="6344793" y="5435727"/>
                    <a:pt x="6281420" y="5499100"/>
                    <a:pt x="6203188" y="5499100"/>
                  </a:cubicBezTo>
                  <a:lnTo>
                    <a:pt x="6203188" y="5492750"/>
                  </a:lnTo>
                  <a:lnTo>
                    <a:pt x="6203188" y="5499100"/>
                  </a:lnTo>
                  <a:lnTo>
                    <a:pt x="141605" y="5499100"/>
                  </a:lnTo>
                  <a:lnTo>
                    <a:pt x="141605" y="5492750"/>
                  </a:lnTo>
                  <a:lnTo>
                    <a:pt x="141605" y="5499100"/>
                  </a:lnTo>
                  <a:cubicBezTo>
                    <a:pt x="63373" y="5499100"/>
                    <a:pt x="0" y="5435727"/>
                    <a:pt x="0" y="5357495"/>
                  </a:cubicBezTo>
                  <a:lnTo>
                    <a:pt x="0" y="141605"/>
                  </a:lnTo>
                  <a:lnTo>
                    <a:pt x="6350" y="141605"/>
                  </a:lnTo>
                  <a:lnTo>
                    <a:pt x="0" y="141605"/>
                  </a:lnTo>
                  <a:moveTo>
                    <a:pt x="12700" y="141605"/>
                  </a:moveTo>
                  <a:lnTo>
                    <a:pt x="12700" y="5357495"/>
                  </a:lnTo>
                  <a:lnTo>
                    <a:pt x="6350" y="5357495"/>
                  </a:lnTo>
                  <a:lnTo>
                    <a:pt x="12700" y="5357495"/>
                  </a:lnTo>
                  <a:cubicBezTo>
                    <a:pt x="12700" y="5428742"/>
                    <a:pt x="70485" y="5486400"/>
                    <a:pt x="141605" y="5486400"/>
                  </a:cubicBezTo>
                  <a:lnTo>
                    <a:pt x="6203188" y="5486400"/>
                  </a:lnTo>
                  <a:cubicBezTo>
                    <a:pt x="6274435" y="5486400"/>
                    <a:pt x="6332093" y="5428742"/>
                    <a:pt x="6332093" y="5357495"/>
                  </a:cubicBezTo>
                  <a:lnTo>
                    <a:pt x="6332093" y="141605"/>
                  </a:lnTo>
                  <a:cubicBezTo>
                    <a:pt x="6332093" y="70485"/>
                    <a:pt x="6274308" y="12700"/>
                    <a:pt x="6203188" y="12700"/>
                  </a:cubicBezTo>
                  <a:lnTo>
                    <a:pt x="141605" y="12700"/>
                  </a:lnTo>
                  <a:lnTo>
                    <a:pt x="141605" y="6350"/>
                  </a:lnTo>
                  <a:lnTo>
                    <a:pt x="141605" y="12700"/>
                  </a:lnTo>
                  <a:cubicBezTo>
                    <a:pt x="70485" y="12700"/>
                    <a:pt x="12700" y="70358"/>
                    <a:pt x="12700" y="141605"/>
                  </a:cubicBezTo>
                  <a:close/>
                </a:path>
              </a:pathLst>
            </a:custGeom>
            <a:solidFill>
              <a:srgbClr val="4A2C85"/>
            </a:solidFill>
          </p:spPr>
        </p:sp>
      </p:grpSp>
      <p:sp>
        <p:nvSpPr>
          <p:cNvPr name="TextBox 16" id="16"/>
          <p:cNvSpPr txBox="true"/>
          <p:nvPr/>
        </p:nvSpPr>
        <p:spPr>
          <a:xfrm rot="0">
            <a:off x="12944624" y="2664024"/>
            <a:ext cx="4101554" cy="396329"/>
          </a:xfrm>
          <a:prstGeom prst="rect">
            <a:avLst/>
          </a:prstGeom>
        </p:spPr>
        <p:txBody>
          <a:bodyPr anchor="t" rtlCol="false" tIns="0" lIns="0" bIns="0" rIns="0">
            <a:spAutoFit/>
          </a:bodyPr>
          <a:lstStyle/>
          <a:p>
            <a:pPr algn="l">
              <a:lnSpc>
                <a:spcPts val="2937"/>
              </a:lnSpc>
            </a:pPr>
            <a:r>
              <a:rPr lang="en-US" sz="2375">
                <a:solidFill>
                  <a:srgbClr val="DCD7E5"/>
                </a:solidFill>
                <a:latin typeface="Montserrat"/>
                <a:ea typeface="Montserrat"/>
                <a:cs typeface="Montserrat"/>
                <a:sym typeface="Montserrat"/>
              </a:rPr>
              <a:t>Preventing Monopolization</a:t>
            </a:r>
          </a:p>
        </p:txBody>
      </p:sp>
      <p:sp>
        <p:nvSpPr>
          <p:cNvPr name="TextBox 17" id="17"/>
          <p:cNvSpPr txBox="true"/>
          <p:nvPr/>
        </p:nvSpPr>
        <p:spPr>
          <a:xfrm rot="0">
            <a:off x="12944624" y="3119437"/>
            <a:ext cx="4247258" cy="3176587"/>
          </a:xfrm>
          <a:prstGeom prst="rect">
            <a:avLst/>
          </a:prstGeom>
        </p:spPr>
        <p:txBody>
          <a:bodyPr anchor="t" rtlCol="false" tIns="0" lIns="0" bIns="0" rIns="0">
            <a:spAutoFit/>
          </a:bodyPr>
          <a:lstStyle/>
          <a:p>
            <a:pPr algn="l">
              <a:lnSpc>
                <a:spcPts val="3000"/>
              </a:lnSpc>
            </a:pPr>
            <a:r>
              <a:rPr lang="en-US" sz="1874">
                <a:solidFill>
                  <a:srgbClr val="DCD7E5"/>
                </a:solidFill>
                <a:latin typeface="Heebo Light"/>
                <a:ea typeface="Heebo Light"/>
                <a:cs typeface="Heebo Light"/>
                <a:sym typeface="Heebo Light"/>
              </a:rPr>
              <a:t>By increasing the cost of GRULL tokens as demand rises, the system discourages large-scale accumulation by any single entity, promoting a more distributed and democratic participation in the juror selection process. This prevents whales from dominating the system.</a:t>
            </a:r>
          </a:p>
        </p:txBody>
      </p:sp>
      <p:grpSp>
        <p:nvGrpSpPr>
          <p:cNvPr name="Group 18" id="18"/>
          <p:cNvGrpSpPr/>
          <p:nvPr/>
        </p:nvGrpSpPr>
        <p:grpSpPr>
          <a:xfrm rot="0">
            <a:off x="7698432" y="6783586"/>
            <a:ext cx="9749135" cy="2192536"/>
            <a:chOff x="0" y="0"/>
            <a:chExt cx="12998847" cy="2923382"/>
          </a:xfrm>
        </p:grpSpPr>
        <p:sp>
          <p:nvSpPr>
            <p:cNvPr name="Freeform 19" id="19"/>
            <p:cNvSpPr/>
            <p:nvPr/>
          </p:nvSpPr>
          <p:spPr>
            <a:xfrm flipH="false" flipV="false" rot="0">
              <a:off x="6350" y="6350"/>
              <a:ext cx="12986131" cy="2910713"/>
            </a:xfrm>
            <a:custGeom>
              <a:avLst/>
              <a:gdLst/>
              <a:ahLst/>
              <a:cxnLst/>
              <a:rect r="r" b="b" t="t" l="l"/>
              <a:pathLst>
                <a:path h="2910713" w="12986131">
                  <a:moveTo>
                    <a:pt x="0" y="135255"/>
                  </a:moveTo>
                  <a:cubicBezTo>
                    <a:pt x="0" y="60579"/>
                    <a:pt x="60706" y="0"/>
                    <a:pt x="135636" y="0"/>
                  </a:cubicBezTo>
                  <a:lnTo>
                    <a:pt x="12850495" y="0"/>
                  </a:lnTo>
                  <a:cubicBezTo>
                    <a:pt x="12925425" y="0"/>
                    <a:pt x="12986131" y="60579"/>
                    <a:pt x="12986131" y="135255"/>
                  </a:cubicBezTo>
                  <a:lnTo>
                    <a:pt x="12986131" y="2775458"/>
                  </a:lnTo>
                  <a:cubicBezTo>
                    <a:pt x="12986131" y="2850134"/>
                    <a:pt x="12925425" y="2910713"/>
                    <a:pt x="12850495" y="2910713"/>
                  </a:cubicBezTo>
                  <a:lnTo>
                    <a:pt x="135636" y="2910713"/>
                  </a:lnTo>
                  <a:cubicBezTo>
                    <a:pt x="60706" y="2910713"/>
                    <a:pt x="0" y="2850134"/>
                    <a:pt x="0" y="2775458"/>
                  </a:cubicBezTo>
                  <a:close/>
                </a:path>
              </a:pathLst>
            </a:custGeom>
            <a:solidFill>
              <a:srgbClr val="31136C"/>
            </a:solidFill>
          </p:spPr>
        </p:sp>
        <p:sp>
          <p:nvSpPr>
            <p:cNvPr name="Freeform 20" id="20"/>
            <p:cNvSpPr/>
            <p:nvPr/>
          </p:nvSpPr>
          <p:spPr>
            <a:xfrm flipH="false" flipV="false" rot="0">
              <a:off x="0" y="0"/>
              <a:ext cx="12998831" cy="2923413"/>
            </a:xfrm>
            <a:custGeom>
              <a:avLst/>
              <a:gdLst/>
              <a:ahLst/>
              <a:cxnLst/>
              <a:rect r="r" b="b" t="t" l="l"/>
              <a:pathLst>
                <a:path h="2923413" w="12998831">
                  <a:moveTo>
                    <a:pt x="0" y="141605"/>
                  </a:moveTo>
                  <a:cubicBezTo>
                    <a:pt x="0" y="63373"/>
                    <a:pt x="63627" y="0"/>
                    <a:pt x="141986" y="0"/>
                  </a:cubicBezTo>
                  <a:lnTo>
                    <a:pt x="12856845" y="0"/>
                  </a:lnTo>
                  <a:lnTo>
                    <a:pt x="12856845" y="6350"/>
                  </a:lnTo>
                  <a:lnTo>
                    <a:pt x="12856845" y="0"/>
                  </a:lnTo>
                  <a:cubicBezTo>
                    <a:pt x="12935331" y="0"/>
                    <a:pt x="12998831" y="63373"/>
                    <a:pt x="12998831" y="141605"/>
                  </a:cubicBezTo>
                  <a:lnTo>
                    <a:pt x="12992481" y="141605"/>
                  </a:lnTo>
                  <a:lnTo>
                    <a:pt x="12998831" y="141605"/>
                  </a:lnTo>
                  <a:lnTo>
                    <a:pt x="12998831" y="2781808"/>
                  </a:lnTo>
                  <a:lnTo>
                    <a:pt x="12992481" y="2781808"/>
                  </a:lnTo>
                  <a:lnTo>
                    <a:pt x="12998831" y="2781808"/>
                  </a:lnTo>
                  <a:cubicBezTo>
                    <a:pt x="12998831" y="2860040"/>
                    <a:pt x="12935203" y="2923413"/>
                    <a:pt x="12856845" y="2923413"/>
                  </a:cubicBezTo>
                  <a:lnTo>
                    <a:pt x="12856845" y="2917063"/>
                  </a:lnTo>
                  <a:lnTo>
                    <a:pt x="12856845" y="2923413"/>
                  </a:lnTo>
                  <a:lnTo>
                    <a:pt x="141986" y="2923413"/>
                  </a:lnTo>
                  <a:lnTo>
                    <a:pt x="141986" y="2917063"/>
                  </a:lnTo>
                  <a:lnTo>
                    <a:pt x="141986" y="2923413"/>
                  </a:lnTo>
                  <a:cubicBezTo>
                    <a:pt x="63627" y="2923413"/>
                    <a:pt x="0" y="2860040"/>
                    <a:pt x="0" y="2781808"/>
                  </a:cubicBezTo>
                  <a:lnTo>
                    <a:pt x="0" y="141605"/>
                  </a:lnTo>
                  <a:lnTo>
                    <a:pt x="6350" y="141605"/>
                  </a:lnTo>
                  <a:lnTo>
                    <a:pt x="0" y="141605"/>
                  </a:lnTo>
                  <a:moveTo>
                    <a:pt x="12700" y="141605"/>
                  </a:moveTo>
                  <a:lnTo>
                    <a:pt x="12700" y="2781808"/>
                  </a:lnTo>
                  <a:lnTo>
                    <a:pt x="6350" y="2781808"/>
                  </a:lnTo>
                  <a:lnTo>
                    <a:pt x="12700" y="2781808"/>
                  </a:lnTo>
                  <a:cubicBezTo>
                    <a:pt x="12700" y="2852928"/>
                    <a:pt x="70612" y="2910713"/>
                    <a:pt x="141986" y="2910713"/>
                  </a:cubicBezTo>
                  <a:lnTo>
                    <a:pt x="12856845" y="2910713"/>
                  </a:lnTo>
                  <a:cubicBezTo>
                    <a:pt x="12928346" y="2910713"/>
                    <a:pt x="12986131" y="2852928"/>
                    <a:pt x="12986131" y="2781808"/>
                  </a:cubicBezTo>
                  <a:lnTo>
                    <a:pt x="12986131" y="141605"/>
                  </a:lnTo>
                  <a:cubicBezTo>
                    <a:pt x="12986131" y="70485"/>
                    <a:pt x="12928219" y="12700"/>
                    <a:pt x="12856845" y="12700"/>
                  </a:cubicBezTo>
                  <a:lnTo>
                    <a:pt x="141986" y="12700"/>
                  </a:lnTo>
                  <a:lnTo>
                    <a:pt x="141986" y="6350"/>
                  </a:lnTo>
                  <a:lnTo>
                    <a:pt x="141986" y="12700"/>
                  </a:lnTo>
                  <a:cubicBezTo>
                    <a:pt x="70612" y="12700"/>
                    <a:pt x="12700" y="70485"/>
                    <a:pt x="12700" y="141605"/>
                  </a:cubicBezTo>
                  <a:close/>
                </a:path>
              </a:pathLst>
            </a:custGeom>
            <a:solidFill>
              <a:srgbClr val="4A2C85"/>
            </a:solidFill>
          </p:spPr>
        </p:sp>
      </p:grpSp>
      <p:sp>
        <p:nvSpPr>
          <p:cNvPr name="TextBox 21" id="21"/>
          <p:cNvSpPr txBox="true"/>
          <p:nvPr/>
        </p:nvSpPr>
        <p:spPr>
          <a:xfrm rot="0">
            <a:off x="7954119" y="7020222"/>
            <a:ext cx="3018533" cy="396329"/>
          </a:xfrm>
          <a:prstGeom prst="rect">
            <a:avLst/>
          </a:prstGeom>
        </p:spPr>
        <p:txBody>
          <a:bodyPr anchor="t" rtlCol="false" tIns="0" lIns="0" bIns="0" rIns="0">
            <a:spAutoFit/>
          </a:bodyPr>
          <a:lstStyle/>
          <a:p>
            <a:pPr algn="l">
              <a:lnSpc>
                <a:spcPts val="2937"/>
              </a:lnSpc>
            </a:pPr>
            <a:r>
              <a:rPr lang="en-US" sz="2375">
                <a:solidFill>
                  <a:srgbClr val="DCD7E5"/>
                </a:solidFill>
                <a:latin typeface="Montserrat"/>
                <a:ea typeface="Montserrat"/>
                <a:cs typeface="Montserrat"/>
                <a:sym typeface="Montserrat"/>
              </a:rPr>
              <a:t>Market Stability</a:t>
            </a:r>
          </a:p>
        </p:txBody>
      </p:sp>
      <p:sp>
        <p:nvSpPr>
          <p:cNvPr name="TextBox 22" id="22"/>
          <p:cNvSpPr txBox="true"/>
          <p:nvPr/>
        </p:nvSpPr>
        <p:spPr>
          <a:xfrm rot="0">
            <a:off x="7954119" y="7475636"/>
            <a:ext cx="9237761" cy="1244799"/>
          </a:xfrm>
          <a:prstGeom prst="rect">
            <a:avLst/>
          </a:prstGeom>
        </p:spPr>
        <p:txBody>
          <a:bodyPr anchor="t" rtlCol="false" tIns="0" lIns="0" bIns="0" rIns="0">
            <a:spAutoFit/>
          </a:bodyPr>
          <a:lstStyle/>
          <a:p>
            <a:pPr algn="l">
              <a:lnSpc>
                <a:spcPts val="3000"/>
              </a:lnSpc>
            </a:pPr>
            <a:r>
              <a:rPr lang="en-US" sz="1874">
                <a:solidFill>
                  <a:srgbClr val="DCD7E5"/>
                </a:solidFill>
                <a:latin typeface="Heebo Light"/>
                <a:ea typeface="Heebo Light"/>
                <a:cs typeface="Heebo Light"/>
                <a:sym typeface="Heebo Light"/>
              </a:rPr>
              <a:t>Dynamic pricing contributes to market stability by balancing supply and demand for GRULL tokens. This mechanism helps prevent extreme price fluctuations and ensures the sustainable operation of the dispute resolution platform.</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D0A2C">
                <a:alpha val="74902"/>
              </a:srgbClr>
            </a:solidFill>
          </p:spPr>
        </p:sp>
      </p:grpSp>
      <p:sp>
        <p:nvSpPr>
          <p:cNvPr name="TextBox 5" id="5"/>
          <p:cNvSpPr txBox="true"/>
          <p:nvPr/>
        </p:nvSpPr>
        <p:spPr>
          <a:xfrm rot="0">
            <a:off x="935088" y="715715"/>
            <a:ext cx="11570791" cy="853976"/>
          </a:xfrm>
          <a:prstGeom prst="rect">
            <a:avLst/>
          </a:prstGeom>
        </p:spPr>
        <p:txBody>
          <a:bodyPr anchor="t" rtlCol="false" tIns="0" lIns="0" bIns="0" rIns="0">
            <a:spAutoFit/>
          </a:bodyPr>
          <a:lstStyle/>
          <a:p>
            <a:pPr algn="l">
              <a:lnSpc>
                <a:spcPts val="6562"/>
              </a:lnSpc>
            </a:pPr>
            <a:r>
              <a:rPr lang="en-US" sz="5250">
                <a:solidFill>
                  <a:srgbClr val="F2F0F4"/>
                </a:solidFill>
                <a:latin typeface="Montserrat"/>
                <a:ea typeface="Montserrat"/>
                <a:cs typeface="Montserrat"/>
                <a:sym typeface="Montserrat"/>
              </a:rPr>
              <a:t>Weighted Random Juror Selection</a:t>
            </a:r>
          </a:p>
        </p:txBody>
      </p:sp>
      <p:sp>
        <p:nvSpPr>
          <p:cNvPr name="TextBox 6" id="6"/>
          <p:cNvSpPr txBox="true"/>
          <p:nvPr/>
        </p:nvSpPr>
        <p:spPr>
          <a:xfrm rot="0">
            <a:off x="935088" y="2228106"/>
            <a:ext cx="3515916" cy="426987"/>
          </a:xfrm>
          <a:prstGeom prst="rect">
            <a:avLst/>
          </a:prstGeom>
        </p:spPr>
        <p:txBody>
          <a:bodyPr anchor="t" rtlCol="false" tIns="0" lIns="0" bIns="0" rIns="0">
            <a:spAutoFit/>
          </a:bodyPr>
          <a:lstStyle/>
          <a:p>
            <a:pPr algn="l">
              <a:lnSpc>
                <a:spcPts val="3249"/>
              </a:lnSpc>
            </a:pPr>
            <a:r>
              <a:rPr lang="en-US" sz="2625">
                <a:solidFill>
                  <a:srgbClr val="F2F0F4"/>
                </a:solidFill>
                <a:latin typeface="Montserrat"/>
                <a:ea typeface="Montserrat"/>
                <a:cs typeface="Montserrat"/>
                <a:sym typeface="Montserrat"/>
              </a:rPr>
              <a:t>Stake Proportionality</a:t>
            </a:r>
          </a:p>
        </p:txBody>
      </p:sp>
      <p:sp>
        <p:nvSpPr>
          <p:cNvPr name="TextBox 7" id="7"/>
          <p:cNvSpPr txBox="true"/>
          <p:nvPr/>
        </p:nvSpPr>
        <p:spPr>
          <a:xfrm rot="0">
            <a:off x="935088" y="2836515"/>
            <a:ext cx="5037385" cy="3077766"/>
          </a:xfrm>
          <a:prstGeom prst="rect">
            <a:avLst/>
          </a:prstGeom>
        </p:spPr>
        <p:txBody>
          <a:bodyPr anchor="t" rtlCol="false" tIns="0" lIns="0" bIns="0" rIns="0">
            <a:spAutoFit/>
          </a:bodyPr>
          <a:lstStyle/>
          <a:p>
            <a:pPr algn="l">
              <a:lnSpc>
                <a:spcPts val="3312"/>
              </a:lnSpc>
            </a:pPr>
            <a:r>
              <a:rPr lang="en-US" sz="2062">
                <a:solidFill>
                  <a:srgbClr val="DCD7E5"/>
                </a:solidFill>
                <a:latin typeface="Heebo Light"/>
                <a:ea typeface="Heebo Light"/>
                <a:cs typeface="Heebo Light"/>
                <a:sym typeface="Heebo Light"/>
              </a:rPr>
              <a:t>Juror selection chances increase proportionally with the amount of GRULL tokens staked, giving those with a greater vested interest a higher probability of being selected. This incentivizes active participation and commitment to the platform.</a:t>
            </a:r>
          </a:p>
        </p:txBody>
      </p:sp>
      <p:sp>
        <p:nvSpPr>
          <p:cNvPr name="TextBox 8" id="8"/>
          <p:cNvSpPr txBox="true"/>
          <p:nvPr/>
        </p:nvSpPr>
        <p:spPr>
          <a:xfrm rot="0">
            <a:off x="6633865" y="2228106"/>
            <a:ext cx="3467844" cy="426987"/>
          </a:xfrm>
          <a:prstGeom prst="rect">
            <a:avLst/>
          </a:prstGeom>
        </p:spPr>
        <p:txBody>
          <a:bodyPr anchor="t" rtlCol="false" tIns="0" lIns="0" bIns="0" rIns="0">
            <a:spAutoFit/>
          </a:bodyPr>
          <a:lstStyle/>
          <a:p>
            <a:pPr algn="l">
              <a:lnSpc>
                <a:spcPts val="3249"/>
              </a:lnSpc>
            </a:pPr>
            <a:r>
              <a:rPr lang="en-US" sz="2625">
                <a:solidFill>
                  <a:srgbClr val="F2F0F4"/>
                </a:solidFill>
                <a:latin typeface="Montserrat"/>
                <a:ea typeface="Montserrat"/>
                <a:cs typeface="Montserrat"/>
                <a:sym typeface="Montserrat"/>
              </a:rPr>
              <a:t>Diminishing Returns</a:t>
            </a:r>
          </a:p>
        </p:txBody>
      </p:sp>
      <p:sp>
        <p:nvSpPr>
          <p:cNvPr name="TextBox 9" id="9"/>
          <p:cNvSpPr txBox="true"/>
          <p:nvPr/>
        </p:nvSpPr>
        <p:spPr>
          <a:xfrm rot="0">
            <a:off x="6633865" y="2836515"/>
            <a:ext cx="5037385" cy="3077766"/>
          </a:xfrm>
          <a:prstGeom prst="rect">
            <a:avLst/>
          </a:prstGeom>
        </p:spPr>
        <p:txBody>
          <a:bodyPr anchor="t" rtlCol="false" tIns="0" lIns="0" bIns="0" rIns="0">
            <a:spAutoFit/>
          </a:bodyPr>
          <a:lstStyle/>
          <a:p>
            <a:pPr algn="l">
              <a:lnSpc>
                <a:spcPts val="3312"/>
              </a:lnSpc>
            </a:pPr>
            <a:r>
              <a:rPr lang="en-US" sz="2062">
                <a:solidFill>
                  <a:srgbClr val="DCD7E5"/>
                </a:solidFill>
                <a:latin typeface="Heebo Light"/>
                <a:ea typeface="Heebo Light"/>
                <a:cs typeface="Heebo Light"/>
                <a:sym typeface="Heebo Light"/>
              </a:rPr>
              <a:t>The system incorporates diminishing returns to prevent dominance by large stakeholders. While a higher stake increases selection chances, the marginal benefit decreases as the stake grows, ensuring fair representation for smaller token holders.</a:t>
            </a:r>
          </a:p>
        </p:txBody>
      </p:sp>
      <p:sp>
        <p:nvSpPr>
          <p:cNvPr name="Freeform 10" id="10" descr="preencoded.png"/>
          <p:cNvSpPr/>
          <p:nvPr/>
        </p:nvSpPr>
        <p:spPr>
          <a:xfrm flipH="false" flipV="false" rot="0">
            <a:off x="6633865" y="6214765"/>
            <a:ext cx="2872382" cy="3038326"/>
          </a:xfrm>
          <a:custGeom>
            <a:avLst/>
            <a:gdLst/>
            <a:ahLst/>
            <a:cxnLst/>
            <a:rect r="r" b="b" t="t" l="l"/>
            <a:pathLst>
              <a:path h="3038326" w="2872382">
                <a:moveTo>
                  <a:pt x="0" y="0"/>
                </a:moveTo>
                <a:lnTo>
                  <a:pt x="2872382" y="0"/>
                </a:lnTo>
                <a:lnTo>
                  <a:pt x="2872382" y="3038326"/>
                </a:lnTo>
                <a:lnTo>
                  <a:pt x="0" y="3038326"/>
                </a:lnTo>
                <a:lnTo>
                  <a:pt x="0" y="0"/>
                </a:lnTo>
                <a:close/>
              </a:path>
            </a:pathLst>
          </a:custGeom>
          <a:blipFill>
            <a:blip r:embed="rId4"/>
            <a:stretch>
              <a:fillRect l="-70" t="0" r="-70" b="0"/>
            </a:stretch>
          </a:blipFill>
        </p:spPr>
      </p:sp>
      <p:sp>
        <p:nvSpPr>
          <p:cNvPr name="TextBox 11" id="11"/>
          <p:cNvSpPr txBox="true"/>
          <p:nvPr/>
        </p:nvSpPr>
        <p:spPr>
          <a:xfrm rot="0">
            <a:off x="12332642" y="2228106"/>
            <a:ext cx="3340001" cy="426987"/>
          </a:xfrm>
          <a:prstGeom prst="rect">
            <a:avLst/>
          </a:prstGeom>
        </p:spPr>
        <p:txBody>
          <a:bodyPr anchor="t" rtlCol="false" tIns="0" lIns="0" bIns="0" rIns="0">
            <a:spAutoFit/>
          </a:bodyPr>
          <a:lstStyle/>
          <a:p>
            <a:pPr algn="l">
              <a:lnSpc>
                <a:spcPts val="3249"/>
              </a:lnSpc>
            </a:pPr>
            <a:r>
              <a:rPr lang="en-US" sz="2625">
                <a:solidFill>
                  <a:srgbClr val="F2F0F4"/>
                </a:solidFill>
                <a:latin typeface="Montserrat"/>
                <a:ea typeface="Montserrat"/>
                <a:cs typeface="Montserrat"/>
                <a:sym typeface="Montserrat"/>
              </a:rPr>
              <a:t>Fair Representation</a:t>
            </a:r>
          </a:p>
        </p:txBody>
      </p:sp>
      <p:sp>
        <p:nvSpPr>
          <p:cNvPr name="TextBox 12" id="12"/>
          <p:cNvSpPr txBox="true"/>
          <p:nvPr/>
        </p:nvSpPr>
        <p:spPr>
          <a:xfrm rot="0">
            <a:off x="12332642" y="2836515"/>
            <a:ext cx="5037385" cy="2650331"/>
          </a:xfrm>
          <a:prstGeom prst="rect">
            <a:avLst/>
          </a:prstGeom>
        </p:spPr>
        <p:txBody>
          <a:bodyPr anchor="t" rtlCol="false" tIns="0" lIns="0" bIns="0" rIns="0">
            <a:spAutoFit/>
          </a:bodyPr>
          <a:lstStyle/>
          <a:p>
            <a:pPr algn="l">
              <a:lnSpc>
                <a:spcPts val="3312"/>
              </a:lnSpc>
            </a:pPr>
            <a:r>
              <a:rPr lang="en-US" sz="2062">
                <a:solidFill>
                  <a:srgbClr val="DCD7E5"/>
                </a:solidFill>
                <a:latin typeface="Heebo Light"/>
                <a:ea typeface="Heebo Light"/>
                <a:cs typeface="Heebo Light"/>
                <a:sym typeface="Heebo Light"/>
              </a:rPr>
              <a:t>The combination of stake proportionality and diminishing returns ensures fair representation for all stakeholders, regardless of their stake size. This fosters a more inclusive and equitable dispute resolution environment.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D0A2C">
                <a:alpha val="74902"/>
              </a:srgbClr>
            </a:solidFill>
          </p:spPr>
        </p:sp>
      </p:grpSp>
      <p:sp>
        <p:nvSpPr>
          <p:cNvPr name="Freeform 5" id="5" descr="preencoded.png"/>
          <p:cNvSpPr/>
          <p:nvPr/>
        </p:nvSpPr>
        <p:spPr>
          <a:xfrm flipH="false" flipV="false" rot="0">
            <a:off x="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4"/>
            <a:stretch>
              <a:fillRect l="0" t="0" r="0" b="0"/>
            </a:stretch>
          </a:blipFill>
        </p:spPr>
      </p:sp>
      <p:sp>
        <p:nvSpPr>
          <p:cNvPr name="TextBox 6" id="6"/>
          <p:cNvSpPr txBox="true"/>
          <p:nvPr/>
        </p:nvSpPr>
        <p:spPr>
          <a:xfrm rot="0">
            <a:off x="7743825" y="755302"/>
            <a:ext cx="9658350" cy="1601093"/>
          </a:xfrm>
          <a:prstGeom prst="rect">
            <a:avLst/>
          </a:prstGeom>
        </p:spPr>
        <p:txBody>
          <a:bodyPr anchor="t" rtlCol="false" tIns="0" lIns="0" bIns="0" rIns="0">
            <a:spAutoFit/>
          </a:bodyPr>
          <a:lstStyle/>
          <a:p>
            <a:pPr algn="l">
              <a:lnSpc>
                <a:spcPts val="6187"/>
              </a:lnSpc>
            </a:pPr>
            <a:r>
              <a:rPr lang="en-US" sz="4937">
                <a:solidFill>
                  <a:srgbClr val="F2F0F4"/>
                </a:solidFill>
                <a:latin typeface="Montserrat"/>
                <a:ea typeface="Montserrat"/>
                <a:cs typeface="Montserrat"/>
                <a:sym typeface="Montserrat"/>
              </a:rPr>
              <a:t>Randomized Juror Pools for Enhanced Security</a:t>
            </a:r>
          </a:p>
        </p:txBody>
      </p:sp>
      <p:grpSp>
        <p:nvGrpSpPr>
          <p:cNvPr name="Group 7" id="7"/>
          <p:cNvGrpSpPr/>
          <p:nvPr/>
        </p:nvGrpSpPr>
        <p:grpSpPr>
          <a:xfrm rot="0">
            <a:off x="7739062" y="3016002"/>
            <a:ext cx="578941" cy="578941"/>
            <a:chOff x="0" y="0"/>
            <a:chExt cx="771922" cy="771922"/>
          </a:xfrm>
        </p:grpSpPr>
        <p:sp>
          <p:nvSpPr>
            <p:cNvPr name="Freeform 8" id="8"/>
            <p:cNvSpPr/>
            <p:nvPr/>
          </p:nvSpPr>
          <p:spPr>
            <a:xfrm flipH="false" flipV="false" rot="0">
              <a:off x="6350" y="6350"/>
              <a:ext cx="759206" cy="759206"/>
            </a:xfrm>
            <a:custGeom>
              <a:avLst/>
              <a:gdLst/>
              <a:ahLst/>
              <a:cxnLst/>
              <a:rect r="r" b="b" t="t" l="l"/>
              <a:pathLst>
                <a:path h="759206" w="759206">
                  <a:moveTo>
                    <a:pt x="0" y="141732"/>
                  </a:moveTo>
                  <a:cubicBezTo>
                    <a:pt x="0" y="63500"/>
                    <a:pt x="63500" y="0"/>
                    <a:pt x="141732" y="0"/>
                  </a:cubicBezTo>
                  <a:lnTo>
                    <a:pt x="617474" y="0"/>
                  </a:lnTo>
                  <a:cubicBezTo>
                    <a:pt x="695706" y="0"/>
                    <a:pt x="759206" y="63500"/>
                    <a:pt x="759206" y="141732"/>
                  </a:cubicBezTo>
                  <a:lnTo>
                    <a:pt x="759206" y="617474"/>
                  </a:lnTo>
                  <a:cubicBezTo>
                    <a:pt x="759206" y="695706"/>
                    <a:pt x="695706" y="759206"/>
                    <a:pt x="617474" y="759206"/>
                  </a:cubicBezTo>
                  <a:lnTo>
                    <a:pt x="141732" y="759206"/>
                  </a:lnTo>
                  <a:cubicBezTo>
                    <a:pt x="63500" y="759206"/>
                    <a:pt x="0" y="695706"/>
                    <a:pt x="0" y="617474"/>
                  </a:cubicBezTo>
                  <a:close/>
                </a:path>
              </a:pathLst>
            </a:custGeom>
            <a:solidFill>
              <a:srgbClr val="31136C"/>
            </a:solidFill>
          </p:spPr>
        </p:sp>
        <p:sp>
          <p:nvSpPr>
            <p:cNvPr name="Freeform 9" id="9"/>
            <p:cNvSpPr/>
            <p:nvPr/>
          </p:nvSpPr>
          <p:spPr>
            <a:xfrm flipH="false" flipV="false" rot="0">
              <a:off x="0" y="0"/>
              <a:ext cx="771906" cy="771906"/>
            </a:xfrm>
            <a:custGeom>
              <a:avLst/>
              <a:gdLst/>
              <a:ahLst/>
              <a:cxnLst/>
              <a:rect r="r" b="b" t="t" l="l"/>
              <a:pathLst>
                <a:path h="771906" w="771906">
                  <a:moveTo>
                    <a:pt x="0" y="148082"/>
                  </a:moveTo>
                  <a:cubicBezTo>
                    <a:pt x="0" y="66294"/>
                    <a:pt x="66294" y="0"/>
                    <a:pt x="148082" y="0"/>
                  </a:cubicBezTo>
                  <a:lnTo>
                    <a:pt x="623824" y="0"/>
                  </a:lnTo>
                  <a:lnTo>
                    <a:pt x="623824" y="6350"/>
                  </a:lnTo>
                  <a:lnTo>
                    <a:pt x="623824" y="0"/>
                  </a:lnTo>
                  <a:cubicBezTo>
                    <a:pt x="705612" y="0"/>
                    <a:pt x="771906" y="66294"/>
                    <a:pt x="771906" y="148082"/>
                  </a:cubicBezTo>
                  <a:lnTo>
                    <a:pt x="765556" y="148082"/>
                  </a:lnTo>
                  <a:lnTo>
                    <a:pt x="771906" y="148082"/>
                  </a:lnTo>
                  <a:lnTo>
                    <a:pt x="771906" y="623824"/>
                  </a:lnTo>
                  <a:lnTo>
                    <a:pt x="765556" y="623824"/>
                  </a:lnTo>
                  <a:lnTo>
                    <a:pt x="771906" y="623824"/>
                  </a:lnTo>
                  <a:cubicBezTo>
                    <a:pt x="771906" y="705612"/>
                    <a:pt x="705612" y="771906"/>
                    <a:pt x="623824" y="771906"/>
                  </a:cubicBezTo>
                  <a:lnTo>
                    <a:pt x="623824" y="765556"/>
                  </a:lnTo>
                  <a:lnTo>
                    <a:pt x="623824" y="771906"/>
                  </a:lnTo>
                  <a:lnTo>
                    <a:pt x="148082" y="771906"/>
                  </a:lnTo>
                  <a:lnTo>
                    <a:pt x="148082" y="765556"/>
                  </a:lnTo>
                  <a:lnTo>
                    <a:pt x="148082" y="771906"/>
                  </a:lnTo>
                  <a:cubicBezTo>
                    <a:pt x="66294" y="771906"/>
                    <a:pt x="0" y="705612"/>
                    <a:pt x="0" y="623824"/>
                  </a:cubicBezTo>
                  <a:lnTo>
                    <a:pt x="0" y="148082"/>
                  </a:lnTo>
                  <a:lnTo>
                    <a:pt x="6350" y="148082"/>
                  </a:lnTo>
                  <a:lnTo>
                    <a:pt x="0" y="148082"/>
                  </a:lnTo>
                  <a:moveTo>
                    <a:pt x="12700" y="148082"/>
                  </a:moveTo>
                  <a:lnTo>
                    <a:pt x="12700" y="623824"/>
                  </a:lnTo>
                  <a:lnTo>
                    <a:pt x="6350" y="623824"/>
                  </a:lnTo>
                  <a:lnTo>
                    <a:pt x="12700" y="623824"/>
                  </a:lnTo>
                  <a:cubicBezTo>
                    <a:pt x="12700" y="698627"/>
                    <a:pt x="73279" y="759206"/>
                    <a:pt x="148082" y="759206"/>
                  </a:cubicBezTo>
                  <a:lnTo>
                    <a:pt x="623824" y="759206"/>
                  </a:lnTo>
                  <a:cubicBezTo>
                    <a:pt x="698627" y="759206"/>
                    <a:pt x="759206" y="698627"/>
                    <a:pt x="759206" y="623824"/>
                  </a:cubicBezTo>
                  <a:lnTo>
                    <a:pt x="759206" y="148082"/>
                  </a:lnTo>
                  <a:cubicBezTo>
                    <a:pt x="759206" y="73279"/>
                    <a:pt x="698627" y="12700"/>
                    <a:pt x="623824" y="12700"/>
                  </a:cubicBezTo>
                  <a:lnTo>
                    <a:pt x="148082" y="12700"/>
                  </a:lnTo>
                  <a:lnTo>
                    <a:pt x="148082" y="6350"/>
                  </a:lnTo>
                  <a:lnTo>
                    <a:pt x="148082" y="12700"/>
                  </a:lnTo>
                  <a:cubicBezTo>
                    <a:pt x="73279" y="12700"/>
                    <a:pt x="12700" y="73279"/>
                    <a:pt x="12700" y="148082"/>
                  </a:cubicBezTo>
                  <a:close/>
                </a:path>
              </a:pathLst>
            </a:custGeom>
            <a:solidFill>
              <a:srgbClr val="4A2C85"/>
            </a:solidFill>
          </p:spPr>
        </p:sp>
      </p:grpSp>
      <p:sp>
        <p:nvSpPr>
          <p:cNvPr name="TextBox 10" id="10"/>
          <p:cNvSpPr txBox="true"/>
          <p:nvPr/>
        </p:nvSpPr>
        <p:spPr>
          <a:xfrm rot="0">
            <a:off x="7959924" y="3172718"/>
            <a:ext cx="137071" cy="322510"/>
          </a:xfrm>
          <a:prstGeom prst="rect">
            <a:avLst/>
          </a:prstGeom>
        </p:spPr>
        <p:txBody>
          <a:bodyPr anchor="t" rtlCol="false" tIns="0" lIns="0" bIns="0" rIns="0">
            <a:spAutoFit/>
          </a:bodyPr>
          <a:lstStyle/>
          <a:p>
            <a:pPr algn="ctr">
              <a:lnSpc>
                <a:spcPts val="2937"/>
              </a:lnSpc>
            </a:pPr>
            <a:r>
              <a:rPr lang="en-US" sz="2937">
                <a:solidFill>
                  <a:srgbClr val="DCD7E5"/>
                </a:solidFill>
                <a:latin typeface="Montserrat"/>
                <a:ea typeface="Montserrat"/>
                <a:cs typeface="Montserrat"/>
                <a:sym typeface="Montserrat"/>
              </a:rPr>
              <a:t>1</a:t>
            </a:r>
          </a:p>
        </p:txBody>
      </p:sp>
      <p:sp>
        <p:nvSpPr>
          <p:cNvPr name="TextBox 11" id="11"/>
          <p:cNvSpPr txBox="true"/>
          <p:nvPr/>
        </p:nvSpPr>
        <p:spPr>
          <a:xfrm rot="0">
            <a:off x="8566249" y="3011240"/>
            <a:ext cx="3349526" cy="404961"/>
          </a:xfrm>
          <a:prstGeom prst="rect">
            <a:avLst/>
          </a:prstGeom>
        </p:spPr>
        <p:txBody>
          <a:bodyPr anchor="t" rtlCol="false" tIns="0" lIns="0" bIns="0" rIns="0">
            <a:spAutoFit/>
          </a:bodyPr>
          <a:lstStyle/>
          <a:p>
            <a:pPr algn="l">
              <a:lnSpc>
                <a:spcPts val="3062"/>
              </a:lnSpc>
            </a:pPr>
            <a:r>
              <a:rPr lang="en-US" sz="2437">
                <a:solidFill>
                  <a:srgbClr val="DCD7E5"/>
                </a:solidFill>
                <a:latin typeface="Montserrat"/>
                <a:ea typeface="Montserrat"/>
                <a:cs typeface="Montserrat"/>
                <a:sym typeface="Montserrat"/>
              </a:rPr>
              <a:t>Random Distribution</a:t>
            </a:r>
          </a:p>
        </p:txBody>
      </p:sp>
      <p:sp>
        <p:nvSpPr>
          <p:cNvPr name="TextBox 12" id="12"/>
          <p:cNvSpPr txBox="true"/>
          <p:nvPr/>
        </p:nvSpPr>
        <p:spPr>
          <a:xfrm rot="0">
            <a:off x="8566249" y="3491805"/>
            <a:ext cx="3880248" cy="2910929"/>
          </a:xfrm>
          <a:prstGeom prst="rect">
            <a:avLst/>
          </a:prstGeom>
        </p:spPr>
        <p:txBody>
          <a:bodyPr anchor="t" rtlCol="false" tIns="0" lIns="0" bIns="0" rIns="0">
            <a:spAutoFit/>
          </a:bodyPr>
          <a:lstStyle/>
          <a:p>
            <a:pPr algn="l">
              <a:lnSpc>
                <a:spcPts val="3187"/>
              </a:lnSpc>
            </a:pPr>
            <a:r>
              <a:rPr lang="en-US" sz="1937">
                <a:solidFill>
                  <a:srgbClr val="DCD7E5"/>
                </a:solidFill>
                <a:latin typeface="Heebo Light"/>
                <a:ea typeface="Heebo Light"/>
                <a:cs typeface="Heebo Light"/>
                <a:sym typeface="Heebo Light"/>
              </a:rPr>
              <a:t>Disputes are assigned to randomly selected juror pools, ensuring a diverse and unbiased set of jurors for each case. This process prevents predictable outcomes and enhances the fairness of the system.</a:t>
            </a:r>
          </a:p>
        </p:txBody>
      </p:sp>
      <p:grpSp>
        <p:nvGrpSpPr>
          <p:cNvPr name="Group 13" id="13"/>
          <p:cNvGrpSpPr/>
          <p:nvPr/>
        </p:nvGrpSpPr>
        <p:grpSpPr>
          <a:xfrm rot="0">
            <a:off x="12694741" y="3016002"/>
            <a:ext cx="578941" cy="578941"/>
            <a:chOff x="0" y="0"/>
            <a:chExt cx="771922" cy="771922"/>
          </a:xfrm>
        </p:grpSpPr>
        <p:sp>
          <p:nvSpPr>
            <p:cNvPr name="Freeform 14" id="14"/>
            <p:cNvSpPr/>
            <p:nvPr/>
          </p:nvSpPr>
          <p:spPr>
            <a:xfrm flipH="false" flipV="false" rot="0">
              <a:off x="6350" y="6350"/>
              <a:ext cx="759206" cy="759206"/>
            </a:xfrm>
            <a:custGeom>
              <a:avLst/>
              <a:gdLst/>
              <a:ahLst/>
              <a:cxnLst/>
              <a:rect r="r" b="b" t="t" l="l"/>
              <a:pathLst>
                <a:path h="759206" w="759206">
                  <a:moveTo>
                    <a:pt x="0" y="141732"/>
                  </a:moveTo>
                  <a:cubicBezTo>
                    <a:pt x="0" y="63500"/>
                    <a:pt x="63500" y="0"/>
                    <a:pt x="141732" y="0"/>
                  </a:cubicBezTo>
                  <a:lnTo>
                    <a:pt x="617474" y="0"/>
                  </a:lnTo>
                  <a:cubicBezTo>
                    <a:pt x="695706" y="0"/>
                    <a:pt x="759206" y="63500"/>
                    <a:pt x="759206" y="141732"/>
                  </a:cubicBezTo>
                  <a:lnTo>
                    <a:pt x="759206" y="617474"/>
                  </a:lnTo>
                  <a:cubicBezTo>
                    <a:pt x="759206" y="695706"/>
                    <a:pt x="695706" y="759206"/>
                    <a:pt x="617474" y="759206"/>
                  </a:cubicBezTo>
                  <a:lnTo>
                    <a:pt x="141732" y="759206"/>
                  </a:lnTo>
                  <a:cubicBezTo>
                    <a:pt x="63500" y="759206"/>
                    <a:pt x="0" y="695706"/>
                    <a:pt x="0" y="617474"/>
                  </a:cubicBezTo>
                  <a:close/>
                </a:path>
              </a:pathLst>
            </a:custGeom>
            <a:solidFill>
              <a:srgbClr val="31136C"/>
            </a:solidFill>
          </p:spPr>
        </p:sp>
        <p:sp>
          <p:nvSpPr>
            <p:cNvPr name="Freeform 15" id="15"/>
            <p:cNvSpPr/>
            <p:nvPr/>
          </p:nvSpPr>
          <p:spPr>
            <a:xfrm flipH="false" flipV="false" rot="0">
              <a:off x="0" y="0"/>
              <a:ext cx="771906" cy="771906"/>
            </a:xfrm>
            <a:custGeom>
              <a:avLst/>
              <a:gdLst/>
              <a:ahLst/>
              <a:cxnLst/>
              <a:rect r="r" b="b" t="t" l="l"/>
              <a:pathLst>
                <a:path h="771906" w="771906">
                  <a:moveTo>
                    <a:pt x="0" y="148082"/>
                  </a:moveTo>
                  <a:cubicBezTo>
                    <a:pt x="0" y="66294"/>
                    <a:pt x="66294" y="0"/>
                    <a:pt x="148082" y="0"/>
                  </a:cubicBezTo>
                  <a:lnTo>
                    <a:pt x="623824" y="0"/>
                  </a:lnTo>
                  <a:lnTo>
                    <a:pt x="623824" y="6350"/>
                  </a:lnTo>
                  <a:lnTo>
                    <a:pt x="623824" y="0"/>
                  </a:lnTo>
                  <a:cubicBezTo>
                    <a:pt x="705612" y="0"/>
                    <a:pt x="771906" y="66294"/>
                    <a:pt x="771906" y="148082"/>
                  </a:cubicBezTo>
                  <a:lnTo>
                    <a:pt x="765556" y="148082"/>
                  </a:lnTo>
                  <a:lnTo>
                    <a:pt x="771906" y="148082"/>
                  </a:lnTo>
                  <a:lnTo>
                    <a:pt x="771906" y="623824"/>
                  </a:lnTo>
                  <a:lnTo>
                    <a:pt x="765556" y="623824"/>
                  </a:lnTo>
                  <a:lnTo>
                    <a:pt x="771906" y="623824"/>
                  </a:lnTo>
                  <a:cubicBezTo>
                    <a:pt x="771906" y="705612"/>
                    <a:pt x="705612" y="771906"/>
                    <a:pt x="623824" y="771906"/>
                  </a:cubicBezTo>
                  <a:lnTo>
                    <a:pt x="623824" y="765556"/>
                  </a:lnTo>
                  <a:lnTo>
                    <a:pt x="623824" y="771906"/>
                  </a:lnTo>
                  <a:lnTo>
                    <a:pt x="148082" y="771906"/>
                  </a:lnTo>
                  <a:lnTo>
                    <a:pt x="148082" y="765556"/>
                  </a:lnTo>
                  <a:lnTo>
                    <a:pt x="148082" y="771906"/>
                  </a:lnTo>
                  <a:cubicBezTo>
                    <a:pt x="66294" y="771906"/>
                    <a:pt x="0" y="705612"/>
                    <a:pt x="0" y="623824"/>
                  </a:cubicBezTo>
                  <a:lnTo>
                    <a:pt x="0" y="148082"/>
                  </a:lnTo>
                  <a:lnTo>
                    <a:pt x="6350" y="148082"/>
                  </a:lnTo>
                  <a:lnTo>
                    <a:pt x="0" y="148082"/>
                  </a:lnTo>
                  <a:moveTo>
                    <a:pt x="12700" y="148082"/>
                  </a:moveTo>
                  <a:lnTo>
                    <a:pt x="12700" y="623824"/>
                  </a:lnTo>
                  <a:lnTo>
                    <a:pt x="6350" y="623824"/>
                  </a:lnTo>
                  <a:lnTo>
                    <a:pt x="12700" y="623824"/>
                  </a:lnTo>
                  <a:cubicBezTo>
                    <a:pt x="12700" y="698627"/>
                    <a:pt x="73279" y="759206"/>
                    <a:pt x="148082" y="759206"/>
                  </a:cubicBezTo>
                  <a:lnTo>
                    <a:pt x="623824" y="759206"/>
                  </a:lnTo>
                  <a:cubicBezTo>
                    <a:pt x="698627" y="759206"/>
                    <a:pt x="759206" y="698627"/>
                    <a:pt x="759206" y="623824"/>
                  </a:cubicBezTo>
                  <a:lnTo>
                    <a:pt x="759206" y="148082"/>
                  </a:lnTo>
                  <a:cubicBezTo>
                    <a:pt x="759206" y="73279"/>
                    <a:pt x="698627" y="12700"/>
                    <a:pt x="623824" y="12700"/>
                  </a:cubicBezTo>
                  <a:lnTo>
                    <a:pt x="148082" y="12700"/>
                  </a:lnTo>
                  <a:lnTo>
                    <a:pt x="148082" y="6350"/>
                  </a:lnTo>
                  <a:lnTo>
                    <a:pt x="148082" y="12700"/>
                  </a:lnTo>
                  <a:cubicBezTo>
                    <a:pt x="73279" y="12700"/>
                    <a:pt x="12700" y="73279"/>
                    <a:pt x="12700" y="148082"/>
                  </a:cubicBezTo>
                  <a:close/>
                </a:path>
              </a:pathLst>
            </a:custGeom>
            <a:solidFill>
              <a:srgbClr val="4A2C85"/>
            </a:solidFill>
          </p:spPr>
        </p:sp>
      </p:grpSp>
      <p:sp>
        <p:nvSpPr>
          <p:cNvPr name="TextBox 16" id="16"/>
          <p:cNvSpPr txBox="true"/>
          <p:nvPr/>
        </p:nvSpPr>
        <p:spPr>
          <a:xfrm rot="0">
            <a:off x="12876311" y="3172718"/>
            <a:ext cx="215653" cy="322510"/>
          </a:xfrm>
          <a:prstGeom prst="rect">
            <a:avLst/>
          </a:prstGeom>
        </p:spPr>
        <p:txBody>
          <a:bodyPr anchor="t" rtlCol="false" tIns="0" lIns="0" bIns="0" rIns="0">
            <a:spAutoFit/>
          </a:bodyPr>
          <a:lstStyle/>
          <a:p>
            <a:pPr algn="ctr">
              <a:lnSpc>
                <a:spcPts val="2937"/>
              </a:lnSpc>
            </a:pPr>
            <a:r>
              <a:rPr lang="en-US" sz="2937">
                <a:solidFill>
                  <a:srgbClr val="DCD7E5"/>
                </a:solidFill>
                <a:latin typeface="Montserrat"/>
                <a:ea typeface="Montserrat"/>
                <a:cs typeface="Montserrat"/>
                <a:sym typeface="Montserrat"/>
              </a:rPr>
              <a:t>2</a:t>
            </a:r>
          </a:p>
        </p:txBody>
      </p:sp>
      <p:sp>
        <p:nvSpPr>
          <p:cNvPr name="TextBox 17" id="17"/>
          <p:cNvSpPr txBox="true"/>
          <p:nvPr/>
        </p:nvSpPr>
        <p:spPr>
          <a:xfrm rot="0">
            <a:off x="13521929" y="3011240"/>
            <a:ext cx="3164086" cy="404961"/>
          </a:xfrm>
          <a:prstGeom prst="rect">
            <a:avLst/>
          </a:prstGeom>
        </p:spPr>
        <p:txBody>
          <a:bodyPr anchor="t" rtlCol="false" tIns="0" lIns="0" bIns="0" rIns="0">
            <a:spAutoFit/>
          </a:bodyPr>
          <a:lstStyle/>
          <a:p>
            <a:pPr algn="l">
              <a:lnSpc>
                <a:spcPts val="3062"/>
              </a:lnSpc>
            </a:pPr>
            <a:r>
              <a:rPr lang="en-US" sz="2437">
                <a:solidFill>
                  <a:srgbClr val="DCD7E5"/>
                </a:solidFill>
                <a:latin typeface="Montserrat"/>
                <a:ea typeface="Montserrat"/>
                <a:cs typeface="Montserrat"/>
                <a:sym typeface="Montserrat"/>
              </a:rPr>
              <a:t>Attack Mitigation</a:t>
            </a:r>
          </a:p>
        </p:txBody>
      </p:sp>
      <p:sp>
        <p:nvSpPr>
          <p:cNvPr name="TextBox 18" id="18"/>
          <p:cNvSpPr txBox="true"/>
          <p:nvPr/>
        </p:nvSpPr>
        <p:spPr>
          <a:xfrm rot="0">
            <a:off x="13521929" y="3491805"/>
            <a:ext cx="3880248" cy="3315891"/>
          </a:xfrm>
          <a:prstGeom prst="rect">
            <a:avLst/>
          </a:prstGeom>
        </p:spPr>
        <p:txBody>
          <a:bodyPr anchor="t" rtlCol="false" tIns="0" lIns="0" bIns="0" rIns="0">
            <a:spAutoFit/>
          </a:bodyPr>
          <a:lstStyle/>
          <a:p>
            <a:pPr algn="l">
              <a:lnSpc>
                <a:spcPts val="3187"/>
              </a:lnSpc>
            </a:pPr>
            <a:r>
              <a:rPr lang="en-US" sz="1937">
                <a:solidFill>
                  <a:srgbClr val="DCD7E5"/>
                </a:solidFill>
                <a:latin typeface="Heebo Light"/>
                <a:ea typeface="Heebo Light"/>
                <a:cs typeface="Heebo Light"/>
                <a:sym typeface="Heebo Light"/>
              </a:rPr>
              <a:t>Randomized juror pools mitigate the risk of targeted attacks and collusion by making it difficult for malicious actors to predict which jurors will be assigned to a specific dispute. This enhances the system's security and resilience against manipulation.</a:t>
            </a:r>
          </a:p>
        </p:txBody>
      </p:sp>
      <p:grpSp>
        <p:nvGrpSpPr>
          <p:cNvPr name="Group 19" id="19"/>
          <p:cNvGrpSpPr/>
          <p:nvPr/>
        </p:nvGrpSpPr>
        <p:grpSpPr>
          <a:xfrm rot="0">
            <a:off x="7739062" y="7340650"/>
            <a:ext cx="578941" cy="578941"/>
            <a:chOff x="0" y="0"/>
            <a:chExt cx="771922" cy="771922"/>
          </a:xfrm>
        </p:grpSpPr>
        <p:sp>
          <p:nvSpPr>
            <p:cNvPr name="Freeform 20" id="20"/>
            <p:cNvSpPr/>
            <p:nvPr/>
          </p:nvSpPr>
          <p:spPr>
            <a:xfrm flipH="false" flipV="false" rot="0">
              <a:off x="6350" y="6350"/>
              <a:ext cx="759206" cy="759206"/>
            </a:xfrm>
            <a:custGeom>
              <a:avLst/>
              <a:gdLst/>
              <a:ahLst/>
              <a:cxnLst/>
              <a:rect r="r" b="b" t="t" l="l"/>
              <a:pathLst>
                <a:path h="759206" w="759206">
                  <a:moveTo>
                    <a:pt x="0" y="141732"/>
                  </a:moveTo>
                  <a:cubicBezTo>
                    <a:pt x="0" y="63500"/>
                    <a:pt x="63500" y="0"/>
                    <a:pt x="141732" y="0"/>
                  </a:cubicBezTo>
                  <a:lnTo>
                    <a:pt x="617474" y="0"/>
                  </a:lnTo>
                  <a:cubicBezTo>
                    <a:pt x="695706" y="0"/>
                    <a:pt x="759206" y="63500"/>
                    <a:pt x="759206" y="141732"/>
                  </a:cubicBezTo>
                  <a:lnTo>
                    <a:pt x="759206" y="617474"/>
                  </a:lnTo>
                  <a:cubicBezTo>
                    <a:pt x="759206" y="695706"/>
                    <a:pt x="695706" y="759206"/>
                    <a:pt x="617474" y="759206"/>
                  </a:cubicBezTo>
                  <a:lnTo>
                    <a:pt x="141732" y="759206"/>
                  </a:lnTo>
                  <a:cubicBezTo>
                    <a:pt x="63500" y="759206"/>
                    <a:pt x="0" y="695706"/>
                    <a:pt x="0" y="617474"/>
                  </a:cubicBezTo>
                  <a:close/>
                </a:path>
              </a:pathLst>
            </a:custGeom>
            <a:solidFill>
              <a:srgbClr val="31136C"/>
            </a:solidFill>
          </p:spPr>
        </p:sp>
        <p:sp>
          <p:nvSpPr>
            <p:cNvPr name="Freeform 21" id="21"/>
            <p:cNvSpPr/>
            <p:nvPr/>
          </p:nvSpPr>
          <p:spPr>
            <a:xfrm flipH="false" flipV="false" rot="0">
              <a:off x="0" y="0"/>
              <a:ext cx="771906" cy="771906"/>
            </a:xfrm>
            <a:custGeom>
              <a:avLst/>
              <a:gdLst/>
              <a:ahLst/>
              <a:cxnLst/>
              <a:rect r="r" b="b" t="t" l="l"/>
              <a:pathLst>
                <a:path h="771906" w="771906">
                  <a:moveTo>
                    <a:pt x="0" y="148082"/>
                  </a:moveTo>
                  <a:cubicBezTo>
                    <a:pt x="0" y="66294"/>
                    <a:pt x="66294" y="0"/>
                    <a:pt x="148082" y="0"/>
                  </a:cubicBezTo>
                  <a:lnTo>
                    <a:pt x="623824" y="0"/>
                  </a:lnTo>
                  <a:lnTo>
                    <a:pt x="623824" y="6350"/>
                  </a:lnTo>
                  <a:lnTo>
                    <a:pt x="623824" y="0"/>
                  </a:lnTo>
                  <a:cubicBezTo>
                    <a:pt x="705612" y="0"/>
                    <a:pt x="771906" y="66294"/>
                    <a:pt x="771906" y="148082"/>
                  </a:cubicBezTo>
                  <a:lnTo>
                    <a:pt x="765556" y="148082"/>
                  </a:lnTo>
                  <a:lnTo>
                    <a:pt x="771906" y="148082"/>
                  </a:lnTo>
                  <a:lnTo>
                    <a:pt x="771906" y="623824"/>
                  </a:lnTo>
                  <a:lnTo>
                    <a:pt x="765556" y="623824"/>
                  </a:lnTo>
                  <a:lnTo>
                    <a:pt x="771906" y="623824"/>
                  </a:lnTo>
                  <a:cubicBezTo>
                    <a:pt x="771906" y="705612"/>
                    <a:pt x="705612" y="771906"/>
                    <a:pt x="623824" y="771906"/>
                  </a:cubicBezTo>
                  <a:lnTo>
                    <a:pt x="623824" y="765556"/>
                  </a:lnTo>
                  <a:lnTo>
                    <a:pt x="623824" y="771906"/>
                  </a:lnTo>
                  <a:lnTo>
                    <a:pt x="148082" y="771906"/>
                  </a:lnTo>
                  <a:lnTo>
                    <a:pt x="148082" y="765556"/>
                  </a:lnTo>
                  <a:lnTo>
                    <a:pt x="148082" y="771906"/>
                  </a:lnTo>
                  <a:cubicBezTo>
                    <a:pt x="66294" y="771906"/>
                    <a:pt x="0" y="705612"/>
                    <a:pt x="0" y="623824"/>
                  </a:cubicBezTo>
                  <a:lnTo>
                    <a:pt x="0" y="148082"/>
                  </a:lnTo>
                  <a:lnTo>
                    <a:pt x="6350" y="148082"/>
                  </a:lnTo>
                  <a:lnTo>
                    <a:pt x="0" y="148082"/>
                  </a:lnTo>
                  <a:moveTo>
                    <a:pt x="12700" y="148082"/>
                  </a:moveTo>
                  <a:lnTo>
                    <a:pt x="12700" y="623824"/>
                  </a:lnTo>
                  <a:lnTo>
                    <a:pt x="6350" y="623824"/>
                  </a:lnTo>
                  <a:lnTo>
                    <a:pt x="12700" y="623824"/>
                  </a:lnTo>
                  <a:cubicBezTo>
                    <a:pt x="12700" y="698627"/>
                    <a:pt x="73279" y="759206"/>
                    <a:pt x="148082" y="759206"/>
                  </a:cubicBezTo>
                  <a:lnTo>
                    <a:pt x="623824" y="759206"/>
                  </a:lnTo>
                  <a:cubicBezTo>
                    <a:pt x="698627" y="759206"/>
                    <a:pt x="759206" y="698627"/>
                    <a:pt x="759206" y="623824"/>
                  </a:cubicBezTo>
                  <a:lnTo>
                    <a:pt x="759206" y="148082"/>
                  </a:lnTo>
                  <a:cubicBezTo>
                    <a:pt x="759206" y="73279"/>
                    <a:pt x="698627" y="12700"/>
                    <a:pt x="623824" y="12700"/>
                  </a:cubicBezTo>
                  <a:lnTo>
                    <a:pt x="148082" y="12700"/>
                  </a:lnTo>
                  <a:lnTo>
                    <a:pt x="148082" y="6350"/>
                  </a:lnTo>
                  <a:lnTo>
                    <a:pt x="148082" y="12700"/>
                  </a:lnTo>
                  <a:cubicBezTo>
                    <a:pt x="73279" y="12700"/>
                    <a:pt x="12700" y="73279"/>
                    <a:pt x="12700" y="148082"/>
                  </a:cubicBezTo>
                  <a:close/>
                </a:path>
              </a:pathLst>
            </a:custGeom>
            <a:solidFill>
              <a:srgbClr val="4A2C85"/>
            </a:solidFill>
          </p:spPr>
        </p:sp>
      </p:grpSp>
      <p:sp>
        <p:nvSpPr>
          <p:cNvPr name="TextBox 22" id="22"/>
          <p:cNvSpPr txBox="true"/>
          <p:nvPr/>
        </p:nvSpPr>
        <p:spPr>
          <a:xfrm rot="0">
            <a:off x="7921377" y="7497365"/>
            <a:ext cx="214164" cy="322510"/>
          </a:xfrm>
          <a:prstGeom prst="rect">
            <a:avLst/>
          </a:prstGeom>
        </p:spPr>
        <p:txBody>
          <a:bodyPr anchor="t" rtlCol="false" tIns="0" lIns="0" bIns="0" rIns="0">
            <a:spAutoFit/>
          </a:bodyPr>
          <a:lstStyle/>
          <a:p>
            <a:pPr algn="ctr">
              <a:lnSpc>
                <a:spcPts val="2937"/>
              </a:lnSpc>
            </a:pPr>
            <a:r>
              <a:rPr lang="en-US" sz="2937">
                <a:solidFill>
                  <a:srgbClr val="DCD7E5"/>
                </a:solidFill>
                <a:latin typeface="Montserrat"/>
                <a:ea typeface="Montserrat"/>
                <a:cs typeface="Montserrat"/>
                <a:sym typeface="Montserrat"/>
              </a:rPr>
              <a:t>3</a:t>
            </a:r>
          </a:p>
        </p:txBody>
      </p:sp>
      <p:sp>
        <p:nvSpPr>
          <p:cNvPr name="TextBox 23" id="23"/>
          <p:cNvSpPr txBox="true"/>
          <p:nvPr/>
        </p:nvSpPr>
        <p:spPr>
          <a:xfrm rot="0">
            <a:off x="8566249" y="7335887"/>
            <a:ext cx="3164086" cy="404961"/>
          </a:xfrm>
          <a:prstGeom prst="rect">
            <a:avLst/>
          </a:prstGeom>
        </p:spPr>
        <p:txBody>
          <a:bodyPr anchor="t" rtlCol="false" tIns="0" lIns="0" bIns="0" rIns="0">
            <a:spAutoFit/>
          </a:bodyPr>
          <a:lstStyle/>
          <a:p>
            <a:pPr algn="l">
              <a:lnSpc>
                <a:spcPts val="3062"/>
              </a:lnSpc>
            </a:pPr>
            <a:r>
              <a:rPr lang="en-US" sz="2437">
                <a:solidFill>
                  <a:srgbClr val="DCD7E5"/>
                </a:solidFill>
                <a:latin typeface="Montserrat"/>
                <a:ea typeface="Montserrat"/>
                <a:cs typeface="Montserrat"/>
                <a:sym typeface="Montserrat"/>
              </a:rPr>
              <a:t>Decentralization</a:t>
            </a:r>
          </a:p>
        </p:txBody>
      </p:sp>
      <p:sp>
        <p:nvSpPr>
          <p:cNvPr name="TextBox 24" id="24"/>
          <p:cNvSpPr txBox="true"/>
          <p:nvPr/>
        </p:nvSpPr>
        <p:spPr>
          <a:xfrm rot="0">
            <a:off x="8566249" y="7816454"/>
            <a:ext cx="8835926" cy="1696045"/>
          </a:xfrm>
          <a:prstGeom prst="rect">
            <a:avLst/>
          </a:prstGeom>
        </p:spPr>
        <p:txBody>
          <a:bodyPr anchor="t" rtlCol="false" tIns="0" lIns="0" bIns="0" rIns="0">
            <a:spAutoFit/>
          </a:bodyPr>
          <a:lstStyle/>
          <a:p>
            <a:pPr algn="l">
              <a:lnSpc>
                <a:spcPts val="3187"/>
              </a:lnSpc>
            </a:pPr>
            <a:r>
              <a:rPr lang="en-US" sz="1937">
                <a:solidFill>
                  <a:srgbClr val="DCD7E5"/>
                </a:solidFill>
                <a:latin typeface="Heebo Light"/>
                <a:ea typeface="Heebo Light"/>
                <a:cs typeface="Heebo Light"/>
                <a:sym typeface="Heebo Light"/>
              </a:rPr>
              <a:t>The randomized nature of juror pool selection reinforces the decentralized nature of the platform, reducing the potential for single points of failure or control. This strengthens the overall integrity and trustworthiness of the dispute resolution process.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D0A2C">
                <a:alpha val="74902"/>
              </a:srgbClr>
            </a:solidFill>
          </p:spPr>
        </p:sp>
      </p:grpSp>
      <p:sp>
        <p:nvSpPr>
          <p:cNvPr name="TextBox 5" id="5"/>
          <p:cNvSpPr txBox="true"/>
          <p:nvPr/>
        </p:nvSpPr>
        <p:spPr>
          <a:xfrm rot="0">
            <a:off x="915889" y="878681"/>
            <a:ext cx="16286560" cy="846385"/>
          </a:xfrm>
          <a:prstGeom prst="rect">
            <a:avLst/>
          </a:prstGeom>
        </p:spPr>
        <p:txBody>
          <a:bodyPr anchor="t" rtlCol="false" tIns="0" lIns="0" bIns="0" rIns="0">
            <a:spAutoFit/>
          </a:bodyPr>
          <a:lstStyle/>
          <a:p>
            <a:pPr algn="l">
              <a:lnSpc>
                <a:spcPts val="6437"/>
              </a:lnSpc>
            </a:pPr>
            <a:r>
              <a:rPr lang="en-US" sz="5125">
                <a:solidFill>
                  <a:srgbClr val="F2F0F4"/>
                </a:solidFill>
                <a:latin typeface="Montserrat"/>
                <a:ea typeface="Montserrat"/>
                <a:cs typeface="Montserrat"/>
                <a:sym typeface="Montserrat"/>
              </a:rPr>
              <a:t>Incentivizing Honest Voting in Dispute Resolution</a:t>
            </a:r>
          </a:p>
        </p:txBody>
      </p:sp>
      <p:sp>
        <p:nvSpPr>
          <p:cNvPr name="TextBox 6" id="6"/>
          <p:cNvSpPr txBox="true"/>
          <p:nvPr/>
        </p:nvSpPr>
        <p:spPr>
          <a:xfrm rot="0">
            <a:off x="915889" y="2369641"/>
            <a:ext cx="3271243" cy="418356"/>
          </a:xfrm>
          <a:prstGeom prst="rect">
            <a:avLst/>
          </a:prstGeom>
        </p:spPr>
        <p:txBody>
          <a:bodyPr anchor="t" rtlCol="false" tIns="0" lIns="0" bIns="0" rIns="0">
            <a:spAutoFit/>
          </a:bodyPr>
          <a:lstStyle/>
          <a:p>
            <a:pPr algn="l">
              <a:lnSpc>
                <a:spcPts val="3187"/>
              </a:lnSpc>
            </a:pPr>
            <a:r>
              <a:rPr lang="en-US" sz="2562">
                <a:solidFill>
                  <a:srgbClr val="F2F0F4"/>
                </a:solidFill>
                <a:latin typeface="Montserrat"/>
                <a:ea typeface="Montserrat"/>
                <a:cs typeface="Montserrat"/>
                <a:sym typeface="Montserrat"/>
              </a:rPr>
              <a:t>Honest Voting</a:t>
            </a:r>
          </a:p>
        </p:txBody>
      </p:sp>
      <p:sp>
        <p:nvSpPr>
          <p:cNvPr name="TextBox 7" id="7"/>
          <p:cNvSpPr txBox="true"/>
          <p:nvPr/>
        </p:nvSpPr>
        <p:spPr>
          <a:xfrm rot="0">
            <a:off x="915889" y="2963912"/>
            <a:ext cx="7908875" cy="1759744"/>
          </a:xfrm>
          <a:prstGeom prst="rect">
            <a:avLst/>
          </a:prstGeom>
        </p:spPr>
        <p:txBody>
          <a:bodyPr anchor="t" rtlCol="false" tIns="0" lIns="0" bIns="0" rIns="0">
            <a:spAutoFit/>
          </a:bodyPr>
          <a:lstStyle/>
          <a:p>
            <a:pPr algn="l">
              <a:lnSpc>
                <a:spcPts val="3250"/>
              </a:lnSpc>
            </a:pPr>
            <a:r>
              <a:rPr lang="en-US" sz="2000">
                <a:solidFill>
                  <a:srgbClr val="DCD7E5"/>
                </a:solidFill>
                <a:latin typeface="Heebo Light"/>
                <a:ea typeface="Heebo Light"/>
                <a:cs typeface="Heebo Light"/>
                <a:sym typeface="Heebo Light"/>
              </a:rPr>
              <a:t>Jurors who vote honestly are rewarded with arbitration fees and a share of penalties collected from dishonest jurors. This incentivizes ethical behavior and reinforces the importance of impartial judgment.</a:t>
            </a:r>
          </a:p>
        </p:txBody>
      </p:sp>
      <p:sp>
        <p:nvSpPr>
          <p:cNvPr name="TextBox 8" id="8"/>
          <p:cNvSpPr txBox="true"/>
          <p:nvPr/>
        </p:nvSpPr>
        <p:spPr>
          <a:xfrm rot="0">
            <a:off x="9472761" y="2369641"/>
            <a:ext cx="3271243" cy="418356"/>
          </a:xfrm>
          <a:prstGeom prst="rect">
            <a:avLst/>
          </a:prstGeom>
        </p:spPr>
        <p:txBody>
          <a:bodyPr anchor="t" rtlCol="false" tIns="0" lIns="0" bIns="0" rIns="0">
            <a:spAutoFit/>
          </a:bodyPr>
          <a:lstStyle/>
          <a:p>
            <a:pPr algn="l">
              <a:lnSpc>
                <a:spcPts val="3187"/>
              </a:lnSpc>
            </a:pPr>
            <a:r>
              <a:rPr lang="en-US" sz="2562">
                <a:solidFill>
                  <a:srgbClr val="F2F0F4"/>
                </a:solidFill>
                <a:latin typeface="Montserrat"/>
                <a:ea typeface="Montserrat"/>
                <a:cs typeface="Montserrat"/>
                <a:sym typeface="Montserrat"/>
              </a:rPr>
              <a:t>Dishonest Voting</a:t>
            </a:r>
          </a:p>
        </p:txBody>
      </p:sp>
      <p:sp>
        <p:nvSpPr>
          <p:cNvPr name="TextBox 9" id="9"/>
          <p:cNvSpPr txBox="true"/>
          <p:nvPr/>
        </p:nvSpPr>
        <p:spPr>
          <a:xfrm rot="0">
            <a:off x="9472761" y="2963912"/>
            <a:ext cx="7908875" cy="1759744"/>
          </a:xfrm>
          <a:prstGeom prst="rect">
            <a:avLst/>
          </a:prstGeom>
        </p:spPr>
        <p:txBody>
          <a:bodyPr anchor="t" rtlCol="false" tIns="0" lIns="0" bIns="0" rIns="0">
            <a:spAutoFit/>
          </a:bodyPr>
          <a:lstStyle/>
          <a:p>
            <a:pPr algn="l">
              <a:lnSpc>
                <a:spcPts val="3250"/>
              </a:lnSpc>
            </a:pPr>
            <a:r>
              <a:rPr lang="en-US" sz="2000">
                <a:solidFill>
                  <a:srgbClr val="DCD7E5"/>
                </a:solidFill>
                <a:latin typeface="Heebo Light"/>
                <a:ea typeface="Heebo Light"/>
                <a:cs typeface="Heebo Light"/>
                <a:sym typeface="Heebo Light"/>
              </a:rPr>
              <a:t>Dishonest jurors face penalties, including the forfeiture of a portion of their staked tokens, which are then redistributed to honest jurors. This mechanism discourages malicious behavior and promotes accountability within the system.</a:t>
            </a:r>
          </a:p>
        </p:txBody>
      </p:sp>
      <p:sp>
        <p:nvSpPr>
          <p:cNvPr name="Freeform 10" id="10" descr="preencoded.png"/>
          <p:cNvSpPr/>
          <p:nvPr/>
        </p:nvSpPr>
        <p:spPr>
          <a:xfrm flipH="false" flipV="false" rot="0">
            <a:off x="9472761" y="5018037"/>
            <a:ext cx="6100911" cy="4067175"/>
          </a:xfrm>
          <a:custGeom>
            <a:avLst/>
            <a:gdLst/>
            <a:ahLst/>
            <a:cxnLst/>
            <a:rect r="r" b="b" t="t" l="l"/>
            <a:pathLst>
              <a:path h="4067175" w="6100911">
                <a:moveTo>
                  <a:pt x="0" y="0"/>
                </a:moveTo>
                <a:lnTo>
                  <a:pt x="6100911" y="0"/>
                </a:lnTo>
                <a:lnTo>
                  <a:pt x="6100911" y="4067175"/>
                </a:lnTo>
                <a:lnTo>
                  <a:pt x="0" y="4067175"/>
                </a:lnTo>
                <a:lnTo>
                  <a:pt x="0" y="0"/>
                </a:lnTo>
                <a:close/>
              </a:path>
            </a:pathLst>
          </a:custGeom>
          <a:blipFill>
            <a:blip r:embed="rId4"/>
            <a:stretch>
              <a:fillRect l="-37" t="0" r="-37"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D0A2C">
                <a:alpha val="74902"/>
              </a:srgbClr>
            </a:solidFill>
          </p:spPr>
        </p:sp>
      </p:grpSp>
      <p:sp>
        <p:nvSpPr>
          <p:cNvPr name="Freeform 5" id="5" descr="preencoded.png"/>
          <p:cNvSpPr/>
          <p:nvPr/>
        </p:nvSpPr>
        <p:spPr>
          <a:xfrm flipH="false" flipV="false" rot="0">
            <a:off x="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4"/>
            <a:stretch>
              <a:fillRect l="0" t="0" r="0" b="0"/>
            </a:stretch>
          </a:blipFill>
        </p:spPr>
      </p:sp>
      <p:sp>
        <p:nvSpPr>
          <p:cNvPr name="TextBox 6" id="6"/>
          <p:cNvSpPr txBox="true"/>
          <p:nvPr/>
        </p:nvSpPr>
        <p:spPr>
          <a:xfrm rot="0">
            <a:off x="7720310" y="660350"/>
            <a:ext cx="9705380" cy="1558826"/>
          </a:xfrm>
          <a:prstGeom prst="rect">
            <a:avLst/>
          </a:prstGeom>
        </p:spPr>
        <p:txBody>
          <a:bodyPr anchor="t" rtlCol="false" tIns="0" lIns="0" bIns="0" rIns="0">
            <a:spAutoFit/>
          </a:bodyPr>
          <a:lstStyle/>
          <a:p>
            <a:pPr algn="l">
              <a:lnSpc>
                <a:spcPts val="6062"/>
              </a:lnSpc>
            </a:pPr>
            <a:r>
              <a:rPr lang="en-US" sz="4812">
                <a:solidFill>
                  <a:srgbClr val="F2F0F4"/>
                </a:solidFill>
                <a:latin typeface="Montserrat"/>
                <a:ea typeface="Montserrat"/>
                <a:cs typeface="Montserrat"/>
                <a:sym typeface="Montserrat"/>
              </a:rPr>
              <a:t>Penalty Mechanism for Dishonest Voting</a:t>
            </a:r>
          </a:p>
        </p:txBody>
      </p:sp>
      <p:sp>
        <p:nvSpPr>
          <p:cNvPr name="Freeform 7" id="7" descr="preencoded.png"/>
          <p:cNvSpPr/>
          <p:nvPr/>
        </p:nvSpPr>
        <p:spPr>
          <a:xfrm flipH="false" flipV="false" rot="0">
            <a:off x="7720310" y="2588716"/>
            <a:ext cx="1231999" cy="2208162"/>
          </a:xfrm>
          <a:custGeom>
            <a:avLst/>
            <a:gdLst/>
            <a:ahLst/>
            <a:cxnLst/>
            <a:rect r="r" b="b" t="t" l="l"/>
            <a:pathLst>
              <a:path h="2208162" w="1231999">
                <a:moveTo>
                  <a:pt x="0" y="0"/>
                </a:moveTo>
                <a:lnTo>
                  <a:pt x="1231999" y="0"/>
                </a:lnTo>
                <a:lnTo>
                  <a:pt x="1231999" y="2208163"/>
                </a:lnTo>
                <a:lnTo>
                  <a:pt x="0" y="2208163"/>
                </a:lnTo>
                <a:lnTo>
                  <a:pt x="0" y="0"/>
                </a:lnTo>
                <a:close/>
              </a:path>
            </a:pathLst>
          </a:custGeom>
          <a:blipFill>
            <a:blip r:embed="rId5"/>
            <a:stretch>
              <a:fillRect l="0" t="-170" r="0" b="-170"/>
            </a:stretch>
          </a:blipFill>
        </p:spPr>
      </p:sp>
      <p:sp>
        <p:nvSpPr>
          <p:cNvPr name="TextBox 8" id="8"/>
          <p:cNvSpPr txBox="true"/>
          <p:nvPr/>
        </p:nvSpPr>
        <p:spPr>
          <a:xfrm rot="0">
            <a:off x="9321850" y="2806452"/>
            <a:ext cx="3079998" cy="413594"/>
          </a:xfrm>
          <a:prstGeom prst="rect">
            <a:avLst/>
          </a:prstGeom>
        </p:spPr>
        <p:txBody>
          <a:bodyPr anchor="t" rtlCol="false" tIns="0" lIns="0" bIns="0" rIns="0">
            <a:spAutoFit/>
          </a:bodyPr>
          <a:lstStyle/>
          <a:p>
            <a:pPr algn="l">
              <a:lnSpc>
                <a:spcPts val="3000"/>
              </a:lnSpc>
            </a:pPr>
            <a:r>
              <a:rPr lang="en-US" sz="2375">
                <a:solidFill>
                  <a:srgbClr val="DCD7E5"/>
                </a:solidFill>
                <a:latin typeface="Montserrat"/>
                <a:ea typeface="Montserrat"/>
                <a:cs typeface="Montserrat"/>
                <a:sym typeface="Montserrat"/>
              </a:rPr>
              <a:t>Vote Discrepancy</a:t>
            </a:r>
          </a:p>
        </p:txBody>
      </p:sp>
      <p:sp>
        <p:nvSpPr>
          <p:cNvPr name="TextBox 9" id="9"/>
          <p:cNvSpPr txBox="true"/>
          <p:nvPr/>
        </p:nvSpPr>
        <p:spPr>
          <a:xfrm rot="0">
            <a:off x="9321850" y="3301156"/>
            <a:ext cx="8103840" cy="1249413"/>
          </a:xfrm>
          <a:prstGeom prst="rect">
            <a:avLst/>
          </a:prstGeom>
        </p:spPr>
        <p:txBody>
          <a:bodyPr anchor="t" rtlCol="false" tIns="0" lIns="0" bIns="0" rIns="0">
            <a:spAutoFit/>
          </a:bodyPr>
          <a:lstStyle/>
          <a:p>
            <a:pPr algn="l">
              <a:lnSpc>
                <a:spcPts val="3062"/>
              </a:lnSpc>
            </a:pPr>
            <a:r>
              <a:rPr lang="en-US" sz="1937">
                <a:solidFill>
                  <a:srgbClr val="DCD7E5"/>
                </a:solidFill>
                <a:latin typeface="Heebo Light"/>
                <a:ea typeface="Heebo Light"/>
                <a:cs typeface="Heebo Light"/>
                <a:sym typeface="Heebo Light"/>
              </a:rPr>
              <a:t>The system detects discrepancies between a juror's vote and the majority decision. This triggers the penalty mechanism, ensuring accountability for potentially biased or malicious voting behavior.</a:t>
            </a:r>
          </a:p>
        </p:txBody>
      </p:sp>
      <p:sp>
        <p:nvSpPr>
          <p:cNvPr name="Freeform 10" id="10" descr="preencoded.png"/>
          <p:cNvSpPr/>
          <p:nvPr/>
        </p:nvSpPr>
        <p:spPr>
          <a:xfrm flipH="false" flipV="false" rot="0">
            <a:off x="7720310" y="4796879"/>
            <a:ext cx="1231999" cy="2602409"/>
          </a:xfrm>
          <a:custGeom>
            <a:avLst/>
            <a:gdLst/>
            <a:ahLst/>
            <a:cxnLst/>
            <a:rect r="r" b="b" t="t" l="l"/>
            <a:pathLst>
              <a:path h="2602409" w="1231999">
                <a:moveTo>
                  <a:pt x="0" y="0"/>
                </a:moveTo>
                <a:lnTo>
                  <a:pt x="1231999" y="0"/>
                </a:lnTo>
                <a:lnTo>
                  <a:pt x="1231999" y="2602408"/>
                </a:lnTo>
                <a:lnTo>
                  <a:pt x="0" y="2602408"/>
                </a:lnTo>
                <a:lnTo>
                  <a:pt x="0" y="0"/>
                </a:lnTo>
                <a:close/>
              </a:path>
            </a:pathLst>
          </a:custGeom>
          <a:blipFill>
            <a:blip r:embed="rId6"/>
            <a:stretch>
              <a:fillRect l="0" t="-93" r="0" b="-93"/>
            </a:stretch>
          </a:blipFill>
        </p:spPr>
      </p:sp>
      <p:sp>
        <p:nvSpPr>
          <p:cNvPr name="TextBox 11" id="11"/>
          <p:cNvSpPr txBox="true"/>
          <p:nvPr/>
        </p:nvSpPr>
        <p:spPr>
          <a:xfrm rot="0">
            <a:off x="9321850" y="5014615"/>
            <a:ext cx="3079998" cy="413594"/>
          </a:xfrm>
          <a:prstGeom prst="rect">
            <a:avLst/>
          </a:prstGeom>
        </p:spPr>
        <p:txBody>
          <a:bodyPr anchor="t" rtlCol="false" tIns="0" lIns="0" bIns="0" rIns="0">
            <a:spAutoFit/>
          </a:bodyPr>
          <a:lstStyle/>
          <a:p>
            <a:pPr algn="l">
              <a:lnSpc>
                <a:spcPts val="3000"/>
              </a:lnSpc>
            </a:pPr>
            <a:r>
              <a:rPr lang="en-US" sz="2375">
                <a:solidFill>
                  <a:srgbClr val="DCD7E5"/>
                </a:solidFill>
                <a:latin typeface="Montserrat"/>
                <a:ea typeface="Montserrat"/>
                <a:cs typeface="Montserrat"/>
                <a:sym typeface="Montserrat"/>
              </a:rPr>
              <a:t>Penalty Imposed</a:t>
            </a:r>
          </a:p>
        </p:txBody>
      </p:sp>
      <p:sp>
        <p:nvSpPr>
          <p:cNvPr name="TextBox 12" id="12"/>
          <p:cNvSpPr txBox="true"/>
          <p:nvPr/>
        </p:nvSpPr>
        <p:spPr>
          <a:xfrm rot="0">
            <a:off x="9321850" y="5509320"/>
            <a:ext cx="8103840" cy="1643657"/>
          </a:xfrm>
          <a:prstGeom prst="rect">
            <a:avLst/>
          </a:prstGeom>
        </p:spPr>
        <p:txBody>
          <a:bodyPr anchor="t" rtlCol="false" tIns="0" lIns="0" bIns="0" rIns="0">
            <a:spAutoFit/>
          </a:bodyPr>
          <a:lstStyle/>
          <a:p>
            <a:pPr algn="l">
              <a:lnSpc>
                <a:spcPts val="3062"/>
              </a:lnSpc>
            </a:pPr>
            <a:r>
              <a:rPr lang="en-US" sz="1937">
                <a:solidFill>
                  <a:srgbClr val="DCD7E5"/>
                </a:solidFill>
                <a:latin typeface="Heebo Light"/>
                <a:ea typeface="Heebo Light"/>
                <a:cs typeface="Heebo Light"/>
                <a:sym typeface="Heebo Light"/>
              </a:rPr>
              <a:t>A penalty, proportional to the staked tokens, is imposed on the juror whose vote deviates significantly from the majority. The severity of the penalty reflects the degree of discrepancy and discourages future dishonest behavior.</a:t>
            </a:r>
          </a:p>
        </p:txBody>
      </p:sp>
      <p:sp>
        <p:nvSpPr>
          <p:cNvPr name="Freeform 13" id="13" descr="preencoded.png"/>
          <p:cNvSpPr/>
          <p:nvPr/>
        </p:nvSpPr>
        <p:spPr>
          <a:xfrm flipH="false" flipV="false" rot="0">
            <a:off x="7720310" y="7399287"/>
            <a:ext cx="1231999" cy="2208162"/>
          </a:xfrm>
          <a:custGeom>
            <a:avLst/>
            <a:gdLst/>
            <a:ahLst/>
            <a:cxnLst/>
            <a:rect r="r" b="b" t="t" l="l"/>
            <a:pathLst>
              <a:path h="2208162" w="1231999">
                <a:moveTo>
                  <a:pt x="0" y="0"/>
                </a:moveTo>
                <a:lnTo>
                  <a:pt x="1231999" y="0"/>
                </a:lnTo>
                <a:lnTo>
                  <a:pt x="1231999" y="2208163"/>
                </a:lnTo>
                <a:lnTo>
                  <a:pt x="0" y="2208163"/>
                </a:lnTo>
                <a:lnTo>
                  <a:pt x="0" y="0"/>
                </a:lnTo>
                <a:close/>
              </a:path>
            </a:pathLst>
          </a:custGeom>
          <a:blipFill>
            <a:blip r:embed="rId7"/>
            <a:stretch>
              <a:fillRect l="0" t="-170" r="0" b="-170"/>
            </a:stretch>
          </a:blipFill>
        </p:spPr>
      </p:sp>
      <p:sp>
        <p:nvSpPr>
          <p:cNvPr name="TextBox 14" id="14"/>
          <p:cNvSpPr txBox="true"/>
          <p:nvPr/>
        </p:nvSpPr>
        <p:spPr>
          <a:xfrm rot="0">
            <a:off x="9321850" y="7617024"/>
            <a:ext cx="3079998" cy="413594"/>
          </a:xfrm>
          <a:prstGeom prst="rect">
            <a:avLst/>
          </a:prstGeom>
        </p:spPr>
        <p:txBody>
          <a:bodyPr anchor="t" rtlCol="false" tIns="0" lIns="0" bIns="0" rIns="0">
            <a:spAutoFit/>
          </a:bodyPr>
          <a:lstStyle/>
          <a:p>
            <a:pPr algn="l">
              <a:lnSpc>
                <a:spcPts val="3000"/>
              </a:lnSpc>
            </a:pPr>
            <a:r>
              <a:rPr lang="en-US" sz="2375">
                <a:solidFill>
                  <a:srgbClr val="DCD7E5"/>
                </a:solidFill>
                <a:latin typeface="Montserrat"/>
                <a:ea typeface="Montserrat"/>
                <a:cs typeface="Montserrat"/>
                <a:sym typeface="Montserrat"/>
              </a:rPr>
              <a:t>Redistribution</a:t>
            </a:r>
          </a:p>
        </p:txBody>
      </p:sp>
      <p:sp>
        <p:nvSpPr>
          <p:cNvPr name="TextBox 15" id="15"/>
          <p:cNvSpPr txBox="true"/>
          <p:nvPr/>
        </p:nvSpPr>
        <p:spPr>
          <a:xfrm rot="0">
            <a:off x="9321850" y="8111729"/>
            <a:ext cx="8103840" cy="1249412"/>
          </a:xfrm>
          <a:prstGeom prst="rect">
            <a:avLst/>
          </a:prstGeom>
        </p:spPr>
        <p:txBody>
          <a:bodyPr anchor="t" rtlCol="false" tIns="0" lIns="0" bIns="0" rIns="0">
            <a:spAutoFit/>
          </a:bodyPr>
          <a:lstStyle/>
          <a:p>
            <a:pPr algn="l">
              <a:lnSpc>
                <a:spcPts val="3062"/>
              </a:lnSpc>
            </a:pPr>
            <a:r>
              <a:rPr lang="en-US" sz="1937">
                <a:solidFill>
                  <a:srgbClr val="DCD7E5"/>
                </a:solidFill>
                <a:latin typeface="Heebo Light"/>
                <a:ea typeface="Heebo Light"/>
                <a:cs typeface="Heebo Light"/>
                <a:sym typeface="Heebo Light"/>
              </a:rPr>
              <a:t>The forfeited tokens from dishonest jurors are redistributed to the honest jurors in the pool, further incentivizing ethical participation and compensating those who contributed to a fair and accurate outcome.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D0A2C">
                <a:alpha val="74902"/>
              </a:srgbClr>
            </a:solidFill>
          </p:spPr>
        </p:sp>
      </p:grpSp>
      <p:sp>
        <p:nvSpPr>
          <p:cNvPr name="TextBox 5" id="5"/>
          <p:cNvSpPr txBox="true"/>
          <p:nvPr/>
        </p:nvSpPr>
        <p:spPr>
          <a:xfrm rot="0">
            <a:off x="954286" y="721221"/>
            <a:ext cx="11615291" cy="880616"/>
          </a:xfrm>
          <a:prstGeom prst="rect">
            <a:avLst/>
          </a:prstGeom>
        </p:spPr>
        <p:txBody>
          <a:bodyPr anchor="t" rtlCol="false" tIns="0" lIns="0" bIns="0" rIns="0">
            <a:spAutoFit/>
          </a:bodyPr>
          <a:lstStyle/>
          <a:p>
            <a:pPr algn="l">
              <a:lnSpc>
                <a:spcPts val="6687"/>
              </a:lnSpc>
            </a:pPr>
            <a:r>
              <a:rPr lang="en-US" sz="5312">
                <a:solidFill>
                  <a:srgbClr val="F2F0F4"/>
                </a:solidFill>
                <a:latin typeface="Montserrat"/>
                <a:ea typeface="Montserrat"/>
                <a:cs typeface="Montserrat"/>
                <a:sym typeface="Montserrat"/>
              </a:rPr>
              <a:t>Reward System for Majority Jurors</a:t>
            </a:r>
          </a:p>
        </p:txBody>
      </p:sp>
      <p:sp>
        <p:nvSpPr>
          <p:cNvPr name="Freeform 6" id="6" descr="preencoded.png"/>
          <p:cNvSpPr/>
          <p:nvPr/>
        </p:nvSpPr>
        <p:spPr>
          <a:xfrm flipH="false" flipV="false" rot="0">
            <a:off x="954286" y="2147144"/>
            <a:ext cx="7985224" cy="4935141"/>
          </a:xfrm>
          <a:custGeom>
            <a:avLst/>
            <a:gdLst/>
            <a:ahLst/>
            <a:cxnLst/>
            <a:rect r="r" b="b" t="t" l="l"/>
            <a:pathLst>
              <a:path h="4935141" w="7985224">
                <a:moveTo>
                  <a:pt x="0" y="0"/>
                </a:moveTo>
                <a:lnTo>
                  <a:pt x="7985224" y="0"/>
                </a:lnTo>
                <a:lnTo>
                  <a:pt x="7985224" y="4935141"/>
                </a:lnTo>
                <a:lnTo>
                  <a:pt x="0" y="4935141"/>
                </a:lnTo>
                <a:lnTo>
                  <a:pt x="0" y="0"/>
                </a:lnTo>
                <a:close/>
              </a:path>
            </a:pathLst>
          </a:custGeom>
          <a:blipFill>
            <a:blip r:embed="rId4"/>
            <a:stretch>
              <a:fillRect l="0" t="-8" r="0" b="-8"/>
            </a:stretch>
          </a:blipFill>
        </p:spPr>
      </p:sp>
      <p:sp>
        <p:nvSpPr>
          <p:cNvPr name="TextBox 7" id="7"/>
          <p:cNvSpPr txBox="true"/>
          <p:nvPr/>
        </p:nvSpPr>
        <p:spPr>
          <a:xfrm rot="0">
            <a:off x="954286" y="7404050"/>
            <a:ext cx="3408461" cy="444996"/>
          </a:xfrm>
          <a:prstGeom prst="rect">
            <a:avLst/>
          </a:prstGeom>
        </p:spPr>
        <p:txBody>
          <a:bodyPr anchor="t" rtlCol="false" tIns="0" lIns="0" bIns="0" rIns="0">
            <a:spAutoFit/>
          </a:bodyPr>
          <a:lstStyle/>
          <a:p>
            <a:pPr algn="l">
              <a:lnSpc>
                <a:spcPts val="3312"/>
              </a:lnSpc>
            </a:pPr>
            <a:r>
              <a:rPr lang="en-US" sz="2625">
                <a:solidFill>
                  <a:srgbClr val="DCD7E5"/>
                </a:solidFill>
                <a:latin typeface="Montserrat"/>
                <a:ea typeface="Montserrat"/>
                <a:cs typeface="Montserrat"/>
                <a:sym typeface="Montserrat"/>
              </a:rPr>
              <a:t>Arbitration Fees</a:t>
            </a:r>
          </a:p>
        </p:txBody>
      </p:sp>
      <p:sp>
        <p:nvSpPr>
          <p:cNvPr name="TextBox 8" id="8"/>
          <p:cNvSpPr txBox="true"/>
          <p:nvPr/>
        </p:nvSpPr>
        <p:spPr>
          <a:xfrm rot="0">
            <a:off x="954286" y="7936409"/>
            <a:ext cx="7985224" cy="1821061"/>
          </a:xfrm>
          <a:prstGeom prst="rect">
            <a:avLst/>
          </a:prstGeom>
        </p:spPr>
        <p:txBody>
          <a:bodyPr anchor="t" rtlCol="false" tIns="0" lIns="0" bIns="0" rIns="0">
            <a:spAutoFit/>
          </a:bodyPr>
          <a:lstStyle/>
          <a:p>
            <a:pPr algn="l">
              <a:lnSpc>
                <a:spcPts val="3374"/>
              </a:lnSpc>
            </a:pPr>
            <a:r>
              <a:rPr lang="en-US" sz="2125">
                <a:solidFill>
                  <a:srgbClr val="DCD7E5"/>
                </a:solidFill>
                <a:latin typeface="Heebo Light"/>
                <a:ea typeface="Heebo Light"/>
                <a:cs typeface="Heebo Light"/>
                <a:sym typeface="Heebo Light"/>
              </a:rPr>
              <a:t>Jurors who participate in dispute resolution and contribute to the majority decision earn arbitration fees. These fees compensate jurors for their time and expertise in evaluating the evidence and reaching a fair verdict.</a:t>
            </a:r>
          </a:p>
        </p:txBody>
      </p:sp>
      <p:sp>
        <p:nvSpPr>
          <p:cNvPr name="Freeform 9" id="9" descr="preencoded.png"/>
          <p:cNvSpPr/>
          <p:nvPr/>
        </p:nvSpPr>
        <p:spPr>
          <a:xfrm flipH="false" flipV="false" rot="0">
            <a:off x="9348490" y="2147144"/>
            <a:ext cx="7985224" cy="4935141"/>
          </a:xfrm>
          <a:custGeom>
            <a:avLst/>
            <a:gdLst/>
            <a:ahLst/>
            <a:cxnLst/>
            <a:rect r="r" b="b" t="t" l="l"/>
            <a:pathLst>
              <a:path h="4935141" w="7985224">
                <a:moveTo>
                  <a:pt x="0" y="0"/>
                </a:moveTo>
                <a:lnTo>
                  <a:pt x="7985224" y="0"/>
                </a:lnTo>
                <a:lnTo>
                  <a:pt x="7985224" y="4935141"/>
                </a:lnTo>
                <a:lnTo>
                  <a:pt x="0" y="4935141"/>
                </a:lnTo>
                <a:lnTo>
                  <a:pt x="0" y="0"/>
                </a:lnTo>
                <a:close/>
              </a:path>
            </a:pathLst>
          </a:custGeom>
          <a:blipFill>
            <a:blip r:embed="rId5"/>
            <a:stretch>
              <a:fillRect l="0" t="-8" r="0" b="-8"/>
            </a:stretch>
          </a:blipFill>
        </p:spPr>
      </p:sp>
      <p:sp>
        <p:nvSpPr>
          <p:cNvPr name="TextBox 10" id="10"/>
          <p:cNvSpPr txBox="true"/>
          <p:nvPr/>
        </p:nvSpPr>
        <p:spPr>
          <a:xfrm rot="0">
            <a:off x="9348490" y="7404050"/>
            <a:ext cx="3408461" cy="444996"/>
          </a:xfrm>
          <a:prstGeom prst="rect">
            <a:avLst/>
          </a:prstGeom>
        </p:spPr>
        <p:txBody>
          <a:bodyPr anchor="t" rtlCol="false" tIns="0" lIns="0" bIns="0" rIns="0">
            <a:spAutoFit/>
          </a:bodyPr>
          <a:lstStyle/>
          <a:p>
            <a:pPr algn="l">
              <a:lnSpc>
                <a:spcPts val="3312"/>
              </a:lnSpc>
            </a:pPr>
            <a:r>
              <a:rPr lang="en-US" sz="2625">
                <a:solidFill>
                  <a:srgbClr val="DCD7E5"/>
                </a:solidFill>
                <a:latin typeface="Montserrat"/>
                <a:ea typeface="Montserrat"/>
                <a:cs typeface="Montserrat"/>
                <a:sym typeface="Montserrat"/>
              </a:rPr>
              <a:t>Penalty Shares</a:t>
            </a:r>
          </a:p>
        </p:txBody>
      </p:sp>
      <p:sp>
        <p:nvSpPr>
          <p:cNvPr name="TextBox 11" id="11"/>
          <p:cNvSpPr txBox="true"/>
          <p:nvPr/>
        </p:nvSpPr>
        <p:spPr>
          <a:xfrm rot="0">
            <a:off x="9348490" y="7936409"/>
            <a:ext cx="7985224" cy="1821061"/>
          </a:xfrm>
          <a:prstGeom prst="rect">
            <a:avLst/>
          </a:prstGeom>
        </p:spPr>
        <p:txBody>
          <a:bodyPr anchor="t" rtlCol="false" tIns="0" lIns="0" bIns="0" rIns="0">
            <a:spAutoFit/>
          </a:bodyPr>
          <a:lstStyle/>
          <a:p>
            <a:pPr algn="l">
              <a:lnSpc>
                <a:spcPts val="3374"/>
              </a:lnSpc>
            </a:pPr>
            <a:r>
              <a:rPr lang="en-US" sz="2125">
                <a:solidFill>
                  <a:srgbClr val="DCD7E5"/>
                </a:solidFill>
                <a:latin typeface="Heebo Light"/>
                <a:ea typeface="Heebo Light"/>
                <a:cs typeface="Heebo Light"/>
                <a:sym typeface="Heebo Light"/>
              </a:rPr>
              <a:t>In addition to arbitration fees, honest jurors receive a share of the penalties collected from dishonest jurors. This further incentivizes honest participation and reinforces the system's commitment to fair and ethical conduct.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DAGUFir9nq8</dc:identifier>
  <dcterms:modified xsi:type="dcterms:W3CDTF">2011-08-01T06:04:30Z</dcterms:modified>
  <cp:revision>1</cp:revision>
  <dc:title>Decentralized-with-GRULL-Tokens (1).pptx</dc:title>
</cp:coreProperties>
</file>

<file path=docProps/thumbnail.jpeg>
</file>